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70" r:id="rId5"/>
    <p:sldId id="259" r:id="rId6"/>
    <p:sldId id="260" r:id="rId7"/>
    <p:sldId id="261" r:id="rId8"/>
    <p:sldId id="266" r:id="rId9"/>
    <p:sldId id="262" r:id="rId10"/>
    <p:sldId id="267" r:id="rId11"/>
    <p:sldId id="271" r:id="rId12"/>
    <p:sldId id="268" r:id="rId13"/>
    <p:sldId id="273" r:id="rId14"/>
    <p:sldId id="272" r:id="rId15"/>
    <p:sldId id="269" r:id="rId16"/>
    <p:sldId id="274" r:id="rId17"/>
    <p:sldId id="275" r:id="rId18"/>
    <p:sldId id="293" r:id="rId19"/>
    <p:sldId id="263" r:id="rId20"/>
    <p:sldId id="264" r:id="rId21"/>
    <p:sldId id="276" r:id="rId22"/>
    <p:sldId id="277" r:id="rId23"/>
    <p:sldId id="279" r:id="rId24"/>
    <p:sldId id="280" r:id="rId25"/>
    <p:sldId id="291" r:id="rId26"/>
    <p:sldId id="278" r:id="rId27"/>
    <p:sldId id="281" r:id="rId28"/>
    <p:sldId id="282" r:id="rId29"/>
    <p:sldId id="283" r:id="rId30"/>
    <p:sldId id="284" r:id="rId31"/>
    <p:sldId id="288" r:id="rId32"/>
    <p:sldId id="285" r:id="rId33"/>
    <p:sldId id="292" r:id="rId34"/>
    <p:sldId id="290" r:id="rId35"/>
    <p:sldId id="294" r:id="rId36"/>
    <p:sldId id="297" r:id="rId37"/>
    <p:sldId id="295" r:id="rId38"/>
    <p:sldId id="296" r:id="rId39"/>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E2424-08D4-4B3D-483A-F9FA80CD473A}" v="885" dt="2020-09-14T20:29:22.400"/>
    <p1510:client id="{3A76E720-65B7-4980-F875-6E6FA6FA4958}" v="2253" dt="2020-09-12T13:07:48.149"/>
    <p1510:client id="{9A1066D2-7F0D-43A5-AED3-28E60EBA3FDD}" v="6" dt="2020-09-12T16:20:35.139"/>
    <p1510:client id="{C4232F7D-6FF9-4978-B1B4-2DFAB31367DC}" v="388" dt="2020-07-19T17:54:49.996"/>
    <p1510:client id="{CD242259-34C0-4C97-D9A8-F2CE921D501C}" v="1062" dt="2020-09-09T21:07:35.545"/>
    <p1510:client id="{CF4B0DEB-914A-4598-28FC-8B2D9BC49C72}" v="769" dt="2020-09-13T14:40:49.242"/>
    <p1510:client id="{F7B68AAE-9AF2-47E8-5454-D1C73EEAD415}" v="1220" dt="2020-09-06T20:10:40.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uk-UA"/>
              <a:t>Зразок заголовка</a:t>
            </a:r>
          </a:p>
        </p:txBody>
      </p:sp>
      <p:sp>
        <p:nvSpPr>
          <p:cNvPr id="3" name="Пі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Зразок підзаголовка</a:t>
            </a:r>
          </a:p>
        </p:txBody>
      </p:sp>
      <p:sp>
        <p:nvSpPr>
          <p:cNvPr id="4" name="Місце для дати 3"/>
          <p:cNvSpPr>
            <a:spLocks noGrp="1"/>
          </p:cNvSpPr>
          <p:nvPr>
            <p:ph type="dt" sz="half" idx="10"/>
          </p:nvPr>
        </p:nvSpPr>
        <p:spPr/>
        <p:txBody>
          <a:body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530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ертикального тексту 2"/>
          <p:cNvSpPr>
            <a:spLocks noGrp="1"/>
          </p:cNvSpPr>
          <p:nvPr>
            <p:ph type="body" orient="vert" idx="1"/>
          </p:nvPr>
        </p:nvSpPr>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40887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p:cNvSpPr>
            <a:spLocks noGrp="1"/>
          </p:cNvSpPr>
          <p:nvPr>
            <p:ph type="title" orient="vert"/>
          </p:nvPr>
        </p:nvSpPr>
        <p:spPr>
          <a:xfrm>
            <a:off x="8724900" y="365125"/>
            <a:ext cx="2628900" cy="5811838"/>
          </a:xfrm>
        </p:spPr>
        <p:txBody>
          <a:bodyPr vert="eaVert"/>
          <a:lstStyle/>
          <a:p>
            <a:r>
              <a:rPr lang="uk-UA"/>
              <a:t>Зразок заголовка</a:t>
            </a:r>
          </a:p>
        </p:txBody>
      </p:sp>
      <p:sp>
        <p:nvSpPr>
          <p:cNvPr id="3" name="Місце для вертикального тексту 2"/>
          <p:cNvSpPr>
            <a:spLocks noGrp="1"/>
          </p:cNvSpPr>
          <p:nvPr>
            <p:ph type="body" orient="vert" idx="1"/>
          </p:nvPr>
        </p:nvSpPr>
        <p:spPr>
          <a:xfrm>
            <a:off x="838200" y="365125"/>
            <a:ext cx="7734300" cy="5811838"/>
          </a:xfrm>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111625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idx="1"/>
          </p:nvPr>
        </p:nvSpPr>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99703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uk-UA"/>
              <a:t>Зразок заголовка</a:t>
            </a:r>
          </a:p>
        </p:txBody>
      </p:sp>
      <p:sp>
        <p:nvSpPr>
          <p:cNvPr id="3" name="Місце для тексту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Зразок тексту</a:t>
            </a:r>
          </a:p>
        </p:txBody>
      </p:sp>
      <p:sp>
        <p:nvSpPr>
          <p:cNvPr id="4" name="Місце для дати 3"/>
          <p:cNvSpPr>
            <a:spLocks noGrp="1"/>
          </p:cNvSpPr>
          <p:nvPr>
            <p:ph type="dt" sz="half" idx="10"/>
          </p:nvPr>
        </p:nvSpPr>
        <p:spPr/>
        <p:txBody>
          <a:body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00179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sz="half" idx="1"/>
          </p:nvPr>
        </p:nvSpPr>
        <p:spPr>
          <a:xfrm>
            <a:off x="838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вмісту 3"/>
          <p:cNvSpPr>
            <a:spLocks noGrp="1"/>
          </p:cNvSpPr>
          <p:nvPr>
            <p:ph sz="half" idx="2"/>
          </p:nvPr>
        </p:nvSpPr>
        <p:spPr>
          <a:xfrm>
            <a:off x="6172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дати 4"/>
          <p:cNvSpPr>
            <a:spLocks noGrp="1"/>
          </p:cNvSpPr>
          <p:nvPr>
            <p:ph type="dt" sz="half" idx="10"/>
          </p:nvPr>
        </p:nvSpPr>
        <p:spPr/>
        <p:txBody>
          <a:bodyPr/>
          <a:lstStyle/>
          <a:p>
            <a:fld id="{1A2F0B57-8E6A-4005-9EDD-D258F6CC94AB}" type="datetimeFigureOut">
              <a:rPr lang="uk-UA" smtClean="0"/>
              <a:t>17.09.2020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98308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uk-UA"/>
              <a:t>Зразок заголовка</a:t>
            </a:r>
          </a:p>
        </p:txBody>
      </p:sp>
      <p:sp>
        <p:nvSpPr>
          <p:cNvPr id="3" name="Місце для тексту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4" name="Місце для вмісту 3"/>
          <p:cNvSpPr>
            <a:spLocks noGrp="1"/>
          </p:cNvSpPr>
          <p:nvPr>
            <p:ph sz="half" idx="2"/>
          </p:nvPr>
        </p:nvSpPr>
        <p:spPr>
          <a:xfrm>
            <a:off x="839788" y="2505075"/>
            <a:ext cx="5157787"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тексту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6" name="Місце для вмісту 5"/>
          <p:cNvSpPr>
            <a:spLocks noGrp="1"/>
          </p:cNvSpPr>
          <p:nvPr>
            <p:ph sz="quarter" idx="4"/>
          </p:nvPr>
        </p:nvSpPr>
        <p:spPr>
          <a:xfrm>
            <a:off x="6172200" y="2505075"/>
            <a:ext cx="5183188"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7" name="Місце для дати 6"/>
          <p:cNvSpPr>
            <a:spLocks noGrp="1"/>
          </p:cNvSpPr>
          <p:nvPr>
            <p:ph type="dt" sz="half" idx="10"/>
          </p:nvPr>
        </p:nvSpPr>
        <p:spPr/>
        <p:txBody>
          <a:bodyPr/>
          <a:lstStyle/>
          <a:p>
            <a:fld id="{1A2F0B57-8E6A-4005-9EDD-D258F6CC94AB}" type="datetimeFigureOut">
              <a:rPr lang="uk-UA" smtClean="0"/>
              <a:t>17.09.2020</a:t>
            </a:fld>
            <a:endParaRPr lang="uk-UA"/>
          </a:p>
        </p:txBody>
      </p:sp>
      <p:sp>
        <p:nvSpPr>
          <p:cNvPr id="8" name="Місце для нижнього колонтитула 7"/>
          <p:cNvSpPr>
            <a:spLocks noGrp="1"/>
          </p:cNvSpPr>
          <p:nvPr>
            <p:ph type="ftr" sz="quarter" idx="11"/>
          </p:nvPr>
        </p:nvSpPr>
        <p:spPr/>
        <p:txBody>
          <a:bodyPr/>
          <a:lstStyle/>
          <a:p>
            <a:endParaRPr lang="uk-UA"/>
          </a:p>
        </p:txBody>
      </p:sp>
      <p:sp>
        <p:nvSpPr>
          <p:cNvPr id="9" name="Місце для номера слайда 8"/>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75588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дати 2"/>
          <p:cNvSpPr>
            <a:spLocks noGrp="1"/>
          </p:cNvSpPr>
          <p:nvPr>
            <p:ph type="dt" sz="half" idx="10"/>
          </p:nvPr>
        </p:nvSpPr>
        <p:spPr/>
        <p:txBody>
          <a:bodyPr/>
          <a:lstStyle/>
          <a:p>
            <a:fld id="{1A2F0B57-8E6A-4005-9EDD-D258F6CC94AB}" type="datetimeFigureOut">
              <a:rPr lang="uk-UA" smtClean="0"/>
              <a:t>17.09.2020</a:t>
            </a:fld>
            <a:endParaRPr lang="uk-UA"/>
          </a:p>
        </p:txBody>
      </p:sp>
      <p:sp>
        <p:nvSpPr>
          <p:cNvPr id="4" name="Місце для нижнього колонтитула 3"/>
          <p:cNvSpPr>
            <a:spLocks noGrp="1"/>
          </p:cNvSpPr>
          <p:nvPr>
            <p:ph type="ftr" sz="quarter" idx="11"/>
          </p:nvPr>
        </p:nvSpPr>
        <p:spPr/>
        <p:txBody>
          <a:bodyPr/>
          <a:lstStyle/>
          <a:p>
            <a:endParaRPr lang="uk-UA"/>
          </a:p>
        </p:txBody>
      </p:sp>
      <p:sp>
        <p:nvSpPr>
          <p:cNvPr id="5" name="Місце для номера слайда 4"/>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39177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a:lstStyle/>
          <a:p>
            <a:fld id="{1A2F0B57-8E6A-4005-9EDD-D258F6CC94AB}" type="datetimeFigureOut">
              <a:rPr lang="uk-UA" smtClean="0"/>
              <a:t>17.09.2020</a:t>
            </a:fld>
            <a:endParaRPr lang="uk-UA"/>
          </a:p>
        </p:txBody>
      </p:sp>
      <p:sp>
        <p:nvSpPr>
          <p:cNvPr id="3" name="Місце для нижнього колонтитула 2"/>
          <p:cNvSpPr>
            <a:spLocks noGrp="1"/>
          </p:cNvSpPr>
          <p:nvPr>
            <p:ph type="ftr" sz="quarter" idx="11"/>
          </p:nvPr>
        </p:nvSpPr>
        <p:spPr/>
        <p:txBody>
          <a:bodyPr/>
          <a:lstStyle/>
          <a:p>
            <a:endParaRPr lang="uk-UA"/>
          </a:p>
        </p:txBody>
      </p:sp>
      <p:sp>
        <p:nvSpPr>
          <p:cNvPr id="4" name="Місце для номера слайда 3"/>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98360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вмісту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17.09.2020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05052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зображення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17.09.2020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57730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uk-UA"/>
              <a:t>Зразок заголовка</a:t>
            </a:r>
          </a:p>
        </p:txBody>
      </p:sp>
      <p:sp>
        <p:nvSpPr>
          <p:cNvPr id="3" name="Місце для тексту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F0B57-8E6A-4005-9EDD-D258F6CC94AB}" type="datetimeFigureOut">
              <a:rPr lang="uk-UA" smtClean="0"/>
              <a:t>17.09.2020</a:t>
            </a:fld>
            <a:endParaRPr lang="uk-UA"/>
          </a:p>
        </p:txBody>
      </p:sp>
      <p:sp>
        <p:nvSpPr>
          <p:cNvPr id="5" name="Місце для нижнього колонтитула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8C70-803E-428A-BAB3-289BE172EF8D}" type="slidenum">
              <a:rPr lang="uk-UA" smtClean="0"/>
              <a:t>‹№›</a:t>
            </a:fld>
            <a:endParaRPr lang="uk-UA"/>
          </a:p>
        </p:txBody>
      </p:sp>
    </p:spTree>
    <p:extLst>
      <p:ext uri="{BB962C8B-B14F-4D97-AF65-F5344CB8AC3E}">
        <p14:creationId xmlns:p14="http://schemas.microsoft.com/office/powerpoint/2010/main" val="2088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8D704F8A-075E-46BF-8EB0-44460BF48B1F}"/>
              </a:ext>
            </a:extLst>
          </p:cNvPr>
          <p:cNvSpPr>
            <a:spLocks noGrp="1"/>
          </p:cNvSpPr>
          <p:nvPr/>
        </p:nvSpPr>
        <p:spPr>
          <a:xfrm>
            <a:off x="1450786" y="1265238"/>
            <a:ext cx="9360089" cy="2387600"/>
          </a:xfrm>
          <a:prstGeom prst="rect">
            <a:avLst/>
          </a:prstGeom>
        </p:spPr>
        <p:txBody>
          <a:bodyPr vert="horz" lIns="91440" tIns="45720" rIns="91440" bIns="45720" rtlCol="0" anchor="b">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z="5400" dirty="0">
                <a:ea typeface="+mn-lt"/>
                <a:cs typeface="+mn-lt"/>
              </a:rPr>
              <a:t>Структури та їх різновиди</a:t>
            </a:r>
            <a:endParaRPr lang="uk-UA" dirty="0"/>
          </a:p>
        </p:txBody>
      </p:sp>
      <p:sp>
        <p:nvSpPr>
          <p:cNvPr id="7" name="Підзаголовок 2">
            <a:extLst>
              <a:ext uri="{FF2B5EF4-FFF2-40B4-BE49-F238E27FC236}">
                <a16:creationId xmlns:a16="http://schemas.microsoft.com/office/drawing/2014/main" id="{E034BC97-5D56-4A36-A5C7-91FC1DED1AF4}"/>
              </a:ext>
            </a:extLst>
          </p:cNvPr>
          <p:cNvSpPr>
            <a:spLocks noGrp="1"/>
          </p:cNvSpPr>
          <p:nvPr/>
        </p:nvSpPr>
        <p:spPr>
          <a:xfrm>
            <a:off x="2207560" y="4932644"/>
            <a:ext cx="9144000" cy="1655762"/>
          </a:xfrm>
          <a:prstGeom prst="rect">
            <a:avLst/>
          </a:prstGeom>
        </p:spPr>
        <p:txBody>
          <a:bodyPr vert="horz" lIns="91440" tIns="45720" rIns="91440" bIns="45720" rtlCol="0" anchor="t">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uk-UA" sz="3200" dirty="0" err="1">
                <a:ea typeface="+mn-lt"/>
                <a:cs typeface="+mn-lt"/>
              </a:rPr>
              <a:t>Structures</a:t>
            </a:r>
            <a:r>
              <a:rPr lang="uk-UA" sz="3200" dirty="0">
                <a:ea typeface="+mn-lt"/>
                <a:cs typeface="+mn-lt"/>
              </a:rPr>
              <a:t> </a:t>
            </a:r>
            <a:r>
              <a:rPr lang="uk-UA" sz="3200" dirty="0" err="1">
                <a:ea typeface="+mn-lt"/>
                <a:cs typeface="+mn-lt"/>
              </a:rPr>
              <a:t>and</a:t>
            </a:r>
            <a:r>
              <a:rPr lang="uk-UA" sz="3200" dirty="0">
                <a:ea typeface="+mn-lt"/>
                <a:cs typeface="+mn-lt"/>
              </a:rPr>
              <a:t> </a:t>
            </a:r>
            <a:r>
              <a:rPr lang="uk-UA" sz="3200" dirty="0" err="1">
                <a:ea typeface="+mn-lt"/>
                <a:cs typeface="+mn-lt"/>
              </a:rPr>
              <a:t>their</a:t>
            </a:r>
            <a:r>
              <a:rPr lang="uk-UA" sz="3200" dirty="0">
                <a:ea typeface="+mn-lt"/>
                <a:cs typeface="+mn-lt"/>
              </a:rPr>
              <a:t> </a:t>
            </a:r>
            <a:r>
              <a:rPr lang="uk-UA" sz="3200" dirty="0" err="1">
                <a:ea typeface="+mn-lt"/>
                <a:cs typeface="+mn-lt"/>
              </a:rPr>
              <a:t>varieties</a:t>
            </a:r>
          </a:p>
          <a:p>
            <a:pPr algn="r"/>
            <a:endParaRPr lang="uk-UA" sz="3200" dirty="0">
              <a:cs typeface="Calibri"/>
            </a:endParaRPr>
          </a:p>
        </p:txBody>
      </p:sp>
      <p:sp>
        <p:nvSpPr>
          <p:cNvPr id="8" name="TextBox 3">
            <a:extLst>
              <a:ext uri="{FF2B5EF4-FFF2-40B4-BE49-F238E27FC236}">
                <a16:creationId xmlns:a16="http://schemas.microsoft.com/office/drawing/2014/main" id="{0D5104D9-695E-4C25-8D7B-611A1677B979}"/>
              </a:ext>
            </a:extLst>
          </p:cNvPr>
          <p:cNvSpPr txBox="1"/>
          <p:nvPr/>
        </p:nvSpPr>
        <p:spPr>
          <a:xfrm>
            <a:off x="788843" y="936048"/>
            <a:ext cx="8241722" cy="5854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4">
                <a:solidFill>
                  <a:srgbClr val="404040"/>
                </a:solidFill>
                <a:latin typeface="Segoe UI,sans-serif"/>
              </a:rPr>
              <a:t>The C# Programming Language</a:t>
            </a:r>
            <a:endParaRPr lang="en-US"/>
          </a:p>
        </p:txBody>
      </p:sp>
    </p:spTree>
    <p:extLst>
      <p:ext uri="{BB962C8B-B14F-4D97-AF65-F5344CB8AC3E}">
        <p14:creationId xmlns:p14="http://schemas.microsoft.com/office/powerpoint/2010/main" val="3930024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9B871F-9BD9-460D-AFD3-32078E18F8AD}"/>
              </a:ext>
            </a:extLst>
          </p:cNvPr>
          <p:cNvSpPr>
            <a:spLocks noGrp="1"/>
          </p:cNvSpPr>
          <p:nvPr>
            <p:ph type="title"/>
          </p:nvPr>
        </p:nvSpPr>
        <p:spPr>
          <a:xfrm>
            <a:off x="838200" y="365125"/>
            <a:ext cx="10515600" cy="641495"/>
          </a:xfrm>
        </p:spPr>
        <p:txBody>
          <a:bodyPr/>
          <a:lstStyle/>
          <a:p>
            <a:r>
              <a:rPr lang="uk-UA" sz="3200" dirty="0">
                <a:latin typeface="Calibri"/>
                <a:cs typeface="Calibri Light"/>
              </a:rPr>
              <a:t>Для чого нам </a:t>
            </a:r>
            <a:r>
              <a:rPr lang="uk-UA" sz="3200" dirty="0">
                <a:latin typeface="Calibri"/>
                <a:ea typeface="+mj-lt"/>
                <a:cs typeface="+mj-lt"/>
              </a:rPr>
              <a:t>взагалі</a:t>
            </a:r>
            <a:r>
              <a:rPr lang="uk-UA" sz="3200">
                <a:latin typeface="Calibri"/>
                <a:cs typeface="Calibri Light"/>
              </a:rPr>
              <a:t> потрібні структури ?</a:t>
            </a:r>
          </a:p>
        </p:txBody>
      </p:sp>
      <p:pic>
        <p:nvPicPr>
          <p:cNvPr id="4" name="Рисунок 4" descr="Зображення, що містить годинник&#10;&#10;Опис створено автоматично">
            <a:extLst>
              <a:ext uri="{FF2B5EF4-FFF2-40B4-BE49-F238E27FC236}">
                <a16:creationId xmlns:a16="http://schemas.microsoft.com/office/drawing/2014/main" id="{B42516D1-F7DF-4BC0-8EA9-ADD1CF982701}"/>
              </a:ext>
            </a:extLst>
          </p:cNvPr>
          <p:cNvPicPr>
            <a:picLocks noGrp="1" noChangeAspect="1"/>
          </p:cNvPicPr>
          <p:nvPr>
            <p:ph idx="1"/>
          </p:nvPr>
        </p:nvPicPr>
        <p:blipFill>
          <a:blip r:embed="rId2"/>
          <a:stretch>
            <a:fillRect/>
          </a:stretch>
        </p:blipFill>
        <p:spPr>
          <a:xfrm>
            <a:off x="3666692" y="2503704"/>
            <a:ext cx="3577070" cy="2276475"/>
          </a:xfrm>
        </p:spPr>
      </p:pic>
    </p:spTree>
    <p:extLst>
      <p:ext uri="{BB962C8B-B14F-4D97-AF65-F5344CB8AC3E}">
        <p14:creationId xmlns:p14="http://schemas.microsoft.com/office/powerpoint/2010/main" val="4179139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68CBA2-8212-4156-985D-B0DE81344CEC}"/>
              </a:ext>
            </a:extLst>
          </p:cNvPr>
          <p:cNvSpPr>
            <a:spLocks noGrp="1"/>
          </p:cNvSpPr>
          <p:nvPr>
            <p:ph type="title"/>
          </p:nvPr>
        </p:nvSpPr>
        <p:spPr>
          <a:xfrm>
            <a:off x="838200" y="365125"/>
            <a:ext cx="10515600" cy="563563"/>
          </a:xfrm>
        </p:spPr>
        <p:txBody>
          <a:bodyPr>
            <a:normAutofit/>
          </a:bodyPr>
          <a:lstStyle/>
          <a:p>
            <a:r>
              <a:rPr lang="uk-UA" sz="3200">
                <a:latin typeface="Calibri"/>
                <a:cs typeface="Calibri"/>
              </a:rPr>
              <a:t>Для чого нам взагалі потрібні структури ?</a:t>
            </a:r>
            <a:endParaRPr lang="uk-UA" sz="3200">
              <a:ea typeface="+mj-lt"/>
              <a:cs typeface="+mj-lt"/>
            </a:endParaRPr>
          </a:p>
        </p:txBody>
      </p:sp>
      <p:sp>
        <p:nvSpPr>
          <p:cNvPr id="3" name="Місце для вмісту 2">
            <a:extLst>
              <a:ext uri="{FF2B5EF4-FFF2-40B4-BE49-F238E27FC236}">
                <a16:creationId xmlns:a16="http://schemas.microsoft.com/office/drawing/2014/main" id="{F81A7CED-C586-4E2B-A3B9-C47446473642}"/>
              </a:ext>
            </a:extLst>
          </p:cNvPr>
          <p:cNvSpPr>
            <a:spLocks noGrp="1"/>
          </p:cNvSpPr>
          <p:nvPr>
            <p:ph idx="1"/>
          </p:nvPr>
        </p:nvSpPr>
        <p:spPr>
          <a:xfrm>
            <a:off x="838200" y="1124239"/>
            <a:ext cx="10515600" cy="5052724"/>
          </a:xfrm>
        </p:spPr>
        <p:txBody>
          <a:bodyPr vert="horz" lIns="91440" tIns="45720" rIns="91440" bIns="45720" rtlCol="0" anchor="t">
            <a:normAutofit/>
          </a:bodyPr>
          <a:lstStyle/>
          <a:p>
            <a:pPr marL="0" indent="0">
              <a:buNone/>
            </a:pPr>
            <a:r>
              <a:rPr lang="uk-UA" sz="2000">
                <a:cs typeface="Calibri" panose="020F0502020204030204"/>
              </a:rPr>
              <a:t>Для того щоб програми працювали найшвидше та найефективніше.</a:t>
            </a:r>
          </a:p>
          <a:p>
            <a:pPr marL="0" indent="0">
              <a:buNone/>
            </a:pPr>
            <a:r>
              <a:rPr lang="uk-UA" sz="2000">
                <a:cs typeface="Calibri" panose="020F0502020204030204"/>
              </a:rPr>
              <a:t>Але не все так просто :)</a:t>
            </a:r>
          </a:p>
        </p:txBody>
      </p:sp>
      <p:pic>
        <p:nvPicPr>
          <p:cNvPr id="4" name="Рисунок 4" descr="Зображення, що містить малювання&#10;&#10;Опис створено автоматично">
            <a:extLst>
              <a:ext uri="{FF2B5EF4-FFF2-40B4-BE49-F238E27FC236}">
                <a16:creationId xmlns:a16="http://schemas.microsoft.com/office/drawing/2014/main" id="{3DA063AC-B51A-4E6B-BC27-EB1514DC6E28}"/>
              </a:ext>
            </a:extLst>
          </p:cNvPr>
          <p:cNvPicPr>
            <a:picLocks noChangeAspect="1"/>
          </p:cNvPicPr>
          <p:nvPr/>
        </p:nvPicPr>
        <p:blipFill>
          <a:blip r:embed="rId2"/>
          <a:stretch>
            <a:fillRect/>
          </a:stretch>
        </p:blipFill>
        <p:spPr>
          <a:xfrm>
            <a:off x="697923" y="5057619"/>
            <a:ext cx="950769" cy="1340740"/>
          </a:xfrm>
          <a:prstGeom prst="rect">
            <a:avLst/>
          </a:prstGeom>
        </p:spPr>
      </p:pic>
      <p:pic>
        <p:nvPicPr>
          <p:cNvPr id="5" name="Рисунок 5" descr="Зображення, що містить текст&#10;&#10;Опис створено автоматично">
            <a:extLst>
              <a:ext uri="{FF2B5EF4-FFF2-40B4-BE49-F238E27FC236}">
                <a16:creationId xmlns:a16="http://schemas.microsoft.com/office/drawing/2014/main" id="{658386DA-13D9-48BA-9C3E-E721F9584EEB}"/>
              </a:ext>
            </a:extLst>
          </p:cNvPr>
          <p:cNvPicPr>
            <a:picLocks noChangeAspect="1"/>
          </p:cNvPicPr>
          <p:nvPr/>
        </p:nvPicPr>
        <p:blipFill>
          <a:blip r:embed="rId3"/>
          <a:stretch>
            <a:fillRect/>
          </a:stretch>
        </p:blipFill>
        <p:spPr>
          <a:xfrm>
            <a:off x="9357015" y="318808"/>
            <a:ext cx="1730087" cy="1397269"/>
          </a:xfrm>
          <a:prstGeom prst="rect">
            <a:avLst/>
          </a:prstGeom>
        </p:spPr>
      </p:pic>
      <p:pic>
        <p:nvPicPr>
          <p:cNvPr id="6" name="Рисунок 6" descr="Зображення, що містить малювання, стіл&#10;&#10;Опис створено автоматично">
            <a:extLst>
              <a:ext uri="{FF2B5EF4-FFF2-40B4-BE49-F238E27FC236}">
                <a16:creationId xmlns:a16="http://schemas.microsoft.com/office/drawing/2014/main" id="{2A60099D-8C7A-4038-9A1B-1F228E82D351}"/>
              </a:ext>
            </a:extLst>
          </p:cNvPr>
          <p:cNvPicPr>
            <a:picLocks noChangeAspect="1"/>
          </p:cNvPicPr>
          <p:nvPr/>
        </p:nvPicPr>
        <p:blipFill>
          <a:blip r:embed="rId4"/>
          <a:stretch>
            <a:fillRect/>
          </a:stretch>
        </p:blipFill>
        <p:spPr>
          <a:xfrm>
            <a:off x="9036628" y="5189682"/>
            <a:ext cx="2370860" cy="1336387"/>
          </a:xfrm>
          <a:prstGeom prst="rect">
            <a:avLst/>
          </a:prstGeom>
        </p:spPr>
      </p:pic>
      <p:pic>
        <p:nvPicPr>
          <p:cNvPr id="7" name="Рисунок 7" descr="Зображення, що містить іграшка&#10;&#10;Опис створено автоматично">
            <a:extLst>
              <a:ext uri="{FF2B5EF4-FFF2-40B4-BE49-F238E27FC236}">
                <a16:creationId xmlns:a16="http://schemas.microsoft.com/office/drawing/2014/main" id="{C6F4DCD6-88EB-43AD-A550-DA4530A4AF93}"/>
              </a:ext>
            </a:extLst>
          </p:cNvPr>
          <p:cNvPicPr>
            <a:picLocks noChangeAspect="1"/>
          </p:cNvPicPr>
          <p:nvPr/>
        </p:nvPicPr>
        <p:blipFill>
          <a:blip r:embed="rId5"/>
          <a:stretch>
            <a:fillRect/>
          </a:stretch>
        </p:blipFill>
        <p:spPr>
          <a:xfrm>
            <a:off x="3408219" y="2642039"/>
            <a:ext cx="4301836" cy="2630330"/>
          </a:xfrm>
          <a:prstGeom prst="rect">
            <a:avLst/>
          </a:prstGeom>
        </p:spPr>
      </p:pic>
    </p:spTree>
    <p:extLst>
      <p:ext uri="{BB962C8B-B14F-4D97-AF65-F5344CB8AC3E}">
        <p14:creationId xmlns:p14="http://schemas.microsoft.com/office/powerpoint/2010/main" val="3659981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85E2F0-04A9-430D-B0CC-A6BC8EA356BD}"/>
              </a:ext>
            </a:extLst>
          </p:cNvPr>
          <p:cNvSpPr>
            <a:spLocks noGrp="1"/>
          </p:cNvSpPr>
          <p:nvPr>
            <p:ph type="title"/>
          </p:nvPr>
        </p:nvSpPr>
        <p:spPr>
          <a:xfrm>
            <a:off x="838200" y="365125"/>
            <a:ext cx="10515600" cy="563563"/>
          </a:xfrm>
        </p:spPr>
        <p:txBody>
          <a:bodyPr>
            <a:normAutofit/>
          </a:bodyPr>
          <a:lstStyle/>
          <a:p>
            <a:r>
              <a:rPr lang="uk-UA" sz="2800">
                <a:latin typeface="Calibri"/>
                <a:cs typeface="Calibri Light"/>
              </a:rPr>
              <a:t>Типи по значенню vs по поселанню / Value vs </a:t>
            </a:r>
            <a:r>
              <a:rPr lang="uk-UA" sz="2800" dirty="0">
                <a:latin typeface="Calibri"/>
                <a:ea typeface="+mj-lt"/>
                <a:cs typeface="+mj-lt"/>
              </a:rPr>
              <a:t>Reference types</a:t>
            </a:r>
            <a:endParaRPr lang="uk-UA" sz="2800">
              <a:latin typeface="Calibri"/>
              <a:cs typeface="Calibri Light"/>
            </a:endParaRPr>
          </a:p>
        </p:txBody>
      </p:sp>
      <p:sp>
        <p:nvSpPr>
          <p:cNvPr id="3" name="Місце для вмісту 2">
            <a:extLst>
              <a:ext uri="{FF2B5EF4-FFF2-40B4-BE49-F238E27FC236}">
                <a16:creationId xmlns:a16="http://schemas.microsoft.com/office/drawing/2014/main" id="{4EC98531-4749-437C-BDF5-31C534E8ADEC}"/>
              </a:ext>
            </a:extLst>
          </p:cNvPr>
          <p:cNvSpPr>
            <a:spLocks noGrp="1"/>
          </p:cNvSpPr>
          <p:nvPr>
            <p:ph idx="1"/>
          </p:nvPr>
        </p:nvSpPr>
        <p:spPr>
          <a:xfrm>
            <a:off x="838200" y="1132898"/>
            <a:ext cx="10515600" cy="5044065"/>
          </a:xfrm>
        </p:spPr>
        <p:txBody>
          <a:bodyPr vert="horz" lIns="91440" tIns="45720" rIns="91440" bIns="45720" rtlCol="0" anchor="t">
            <a:normAutofit/>
          </a:bodyPr>
          <a:lstStyle/>
          <a:p>
            <a:pPr marL="0" indent="0">
              <a:buNone/>
            </a:pPr>
            <a:r>
              <a:rPr lang="uk-UA" sz="2000">
                <a:ea typeface="+mn-lt"/>
                <a:cs typeface="+mn-lt"/>
              </a:rPr>
              <a:t>У C# є два види типів: по посиланню "reference types" та по значенню "value types". </a:t>
            </a:r>
          </a:p>
          <a:p>
            <a:pPr marL="0" indent="0">
              <a:buNone/>
            </a:pPr>
            <a:endParaRPr lang="uk-UA" sz="2000" dirty="0">
              <a:ea typeface="+mn-lt"/>
              <a:cs typeface="+mn-lt"/>
            </a:endParaRPr>
          </a:p>
          <a:p>
            <a:pPr marL="342900" indent="-342900"/>
            <a:r>
              <a:rPr lang="uk-UA" sz="2000">
                <a:ea typeface="+mn-lt"/>
                <a:cs typeface="+mn-lt"/>
              </a:rPr>
              <a:t>Змінні типів по посиланню зберігають у собі посилання на дані, і передають адресу </a:t>
            </a:r>
            <a:r>
              <a:rPr lang="uk-UA" sz="2000" dirty="0">
                <a:ea typeface="+mn-lt"/>
                <a:cs typeface="+mn-lt"/>
              </a:rPr>
              <a:t>кожен </a:t>
            </a:r>
            <a:r>
              <a:rPr lang="uk-UA" sz="2000">
                <a:ea typeface="+mn-lt"/>
                <a:cs typeface="+mn-lt"/>
              </a:rPr>
              <a:t>раз, як до них звертаються.</a:t>
            </a:r>
          </a:p>
          <a:p>
            <a:pPr marL="342900" indent="-342900"/>
            <a:r>
              <a:rPr lang="uk-UA" sz="2000">
                <a:ea typeface="+mn-lt"/>
                <a:cs typeface="+mn-lt"/>
              </a:rPr>
              <a:t>Змінні типів по значенню безпосередньо містять дані, і передають копію даних кожен раз, як до них звертаються.</a:t>
            </a:r>
            <a:endParaRPr lang="uk-UA">
              <a:cs typeface="Calibri"/>
            </a:endParaRPr>
          </a:p>
          <a:p>
            <a:pPr marL="0" indent="0">
              <a:buNone/>
            </a:pPr>
            <a:endParaRPr lang="uk-UA" sz="2000" dirty="0">
              <a:ea typeface="+mn-lt"/>
              <a:cs typeface="+mn-lt"/>
            </a:endParaRPr>
          </a:p>
          <a:p>
            <a:pPr marL="0" indent="0">
              <a:buNone/>
            </a:pPr>
            <a:endParaRPr lang="uk-UA" sz="2000" dirty="0">
              <a:cs typeface="Calibri"/>
            </a:endParaRPr>
          </a:p>
          <a:p>
            <a:pPr marL="0" indent="0">
              <a:buNone/>
            </a:pPr>
            <a:endParaRPr lang="uk-UA" sz="2000" dirty="0">
              <a:ea typeface="+mn-lt"/>
              <a:cs typeface="+mn-lt"/>
            </a:endParaRPr>
          </a:p>
          <a:p>
            <a:pPr marL="0" indent="0">
              <a:buNone/>
            </a:pPr>
            <a:endParaRPr lang="uk-UA" sz="2000" dirty="0">
              <a:ea typeface="+mn-lt"/>
              <a:cs typeface="+mn-lt"/>
            </a:endParaRPr>
          </a:p>
          <a:p>
            <a:pPr marL="0" indent="0">
              <a:buNone/>
            </a:pPr>
            <a:endParaRPr lang="uk-UA" sz="2000" dirty="0">
              <a:cs typeface="Calibri"/>
            </a:endParaRPr>
          </a:p>
        </p:txBody>
      </p:sp>
      <p:sp>
        <p:nvSpPr>
          <p:cNvPr id="7" name="TextBox 6">
            <a:extLst>
              <a:ext uri="{FF2B5EF4-FFF2-40B4-BE49-F238E27FC236}">
                <a16:creationId xmlns:a16="http://schemas.microsoft.com/office/drawing/2014/main" id="{17E74F40-2C4B-4893-9C62-DAB005436FD1}"/>
              </a:ext>
            </a:extLst>
          </p:cNvPr>
          <p:cNvSpPr txBox="1"/>
          <p:nvPr/>
        </p:nvSpPr>
        <p:spPr>
          <a:xfrm>
            <a:off x="839141" y="3717807"/>
            <a:ext cx="10513716" cy="20723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uk-UA" sz="2000"/>
              <a:t>З типами по посиланню дві змінні можуть посилатися на один і той же об’єкт; отже, операції з однією змінною можуть впливати на об'єкт, на який посилається інша змінна.</a:t>
            </a:r>
            <a:endParaRPr lang="uk-UA" sz="2000">
              <a:cs typeface="Calibri" panose="020F0502020204030204"/>
            </a:endParaRPr>
          </a:p>
          <a:p>
            <a:pPr>
              <a:lnSpc>
                <a:spcPct val="90000"/>
              </a:lnSpc>
              <a:spcBef>
                <a:spcPts val="1000"/>
              </a:spcBef>
            </a:pPr>
            <a:endParaRPr lang="uk-UA" sz="2000" dirty="0">
              <a:cs typeface="Calibri"/>
            </a:endParaRPr>
          </a:p>
          <a:p>
            <a:r>
              <a:rPr lang="uk-UA" sz="2000">
                <a:ea typeface="+mn-lt"/>
                <a:cs typeface="+mn-lt"/>
              </a:rPr>
              <a:t>У типах по значенню кожна змінна має власну копію даних; отже операції з однією змінною не можуть впливати на іншу (за винятком модифікатора ref чи out).</a:t>
            </a:r>
          </a:p>
          <a:p>
            <a:pPr>
              <a:lnSpc>
                <a:spcPct val="90000"/>
              </a:lnSpc>
              <a:spcBef>
                <a:spcPts val="1000"/>
              </a:spcBef>
            </a:pPr>
            <a:endParaRPr lang="uk-UA" sz="2000" dirty="0">
              <a:cs typeface="Calibri"/>
            </a:endParaRPr>
          </a:p>
        </p:txBody>
      </p:sp>
      <p:pic>
        <p:nvPicPr>
          <p:cNvPr id="9" name="Рисунок 9" descr="Зображення, що містить малювання&#10;&#10;Опис створено автоматично">
            <a:extLst>
              <a:ext uri="{FF2B5EF4-FFF2-40B4-BE49-F238E27FC236}">
                <a16:creationId xmlns:a16="http://schemas.microsoft.com/office/drawing/2014/main" id="{EB7A2BE2-AF0A-4500-8EF7-4B125EBB9969}"/>
              </a:ext>
            </a:extLst>
          </p:cNvPr>
          <p:cNvPicPr>
            <a:picLocks noChangeAspect="1"/>
          </p:cNvPicPr>
          <p:nvPr/>
        </p:nvPicPr>
        <p:blipFill>
          <a:blip r:embed="rId2"/>
          <a:stretch>
            <a:fillRect/>
          </a:stretch>
        </p:blipFill>
        <p:spPr>
          <a:xfrm>
            <a:off x="10508955" y="485364"/>
            <a:ext cx="1390533" cy="1371718"/>
          </a:xfrm>
          <a:prstGeom prst="rect">
            <a:avLst/>
          </a:prstGeom>
        </p:spPr>
      </p:pic>
      <p:pic>
        <p:nvPicPr>
          <p:cNvPr id="10" name="Рисунок 10">
            <a:extLst>
              <a:ext uri="{FF2B5EF4-FFF2-40B4-BE49-F238E27FC236}">
                <a16:creationId xmlns:a16="http://schemas.microsoft.com/office/drawing/2014/main" id="{BDD103B0-6393-4580-A495-DE730FCF672C}"/>
              </a:ext>
            </a:extLst>
          </p:cNvPr>
          <p:cNvPicPr>
            <a:picLocks noChangeAspect="1"/>
          </p:cNvPicPr>
          <p:nvPr/>
        </p:nvPicPr>
        <p:blipFill>
          <a:blip r:embed="rId3"/>
          <a:stretch>
            <a:fillRect/>
          </a:stretch>
        </p:blipFill>
        <p:spPr>
          <a:xfrm>
            <a:off x="396993" y="5514419"/>
            <a:ext cx="1755423" cy="1172568"/>
          </a:xfrm>
          <a:prstGeom prst="rect">
            <a:avLst/>
          </a:prstGeom>
        </p:spPr>
      </p:pic>
      <p:pic>
        <p:nvPicPr>
          <p:cNvPr id="11" name="Рисунок 11">
            <a:extLst>
              <a:ext uri="{FF2B5EF4-FFF2-40B4-BE49-F238E27FC236}">
                <a16:creationId xmlns:a16="http://schemas.microsoft.com/office/drawing/2014/main" id="{ADFCEF3A-C4C9-4D55-BC61-F6579AA211B6}"/>
              </a:ext>
            </a:extLst>
          </p:cNvPr>
          <p:cNvPicPr>
            <a:picLocks noChangeAspect="1"/>
          </p:cNvPicPr>
          <p:nvPr/>
        </p:nvPicPr>
        <p:blipFill>
          <a:blip r:embed="rId4"/>
          <a:stretch>
            <a:fillRect/>
          </a:stretch>
        </p:blipFill>
        <p:spPr>
          <a:xfrm>
            <a:off x="10378252" y="5340585"/>
            <a:ext cx="1275646" cy="1266238"/>
          </a:xfrm>
          <a:prstGeom prst="rect">
            <a:avLst/>
          </a:prstGeom>
        </p:spPr>
      </p:pic>
    </p:spTree>
    <p:extLst>
      <p:ext uri="{BB962C8B-B14F-4D97-AF65-F5344CB8AC3E}">
        <p14:creationId xmlns:p14="http://schemas.microsoft.com/office/powerpoint/2010/main" val="245200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10DA28-6A12-46AA-9823-43538537464E}"/>
              </a:ext>
            </a:extLst>
          </p:cNvPr>
          <p:cNvSpPr>
            <a:spLocks noGrp="1"/>
          </p:cNvSpPr>
          <p:nvPr>
            <p:ph type="title"/>
          </p:nvPr>
        </p:nvSpPr>
        <p:spPr>
          <a:xfrm>
            <a:off x="838200" y="365125"/>
            <a:ext cx="10515600" cy="572971"/>
          </a:xfrm>
        </p:spPr>
        <p:txBody>
          <a:bodyPr>
            <a:normAutofit/>
          </a:bodyPr>
          <a:lstStyle/>
          <a:p>
            <a:r>
              <a:rPr lang="uk-UA" sz="2800">
                <a:latin typeface="Calibri"/>
                <a:cs typeface="Calibri"/>
              </a:rPr>
              <a:t>Типи по значенню vs по поселанню / Value vs Reference types</a:t>
            </a:r>
            <a:endParaRPr lang="uk-UA" sz="2800">
              <a:cs typeface="Calibri Light"/>
            </a:endParaRPr>
          </a:p>
        </p:txBody>
      </p:sp>
      <p:sp>
        <p:nvSpPr>
          <p:cNvPr id="4" name="TextBox 3">
            <a:extLst>
              <a:ext uri="{FF2B5EF4-FFF2-40B4-BE49-F238E27FC236}">
                <a16:creationId xmlns:a16="http://schemas.microsoft.com/office/drawing/2014/main" id="{03129676-574D-4C46-8BB7-29B1026478A2}"/>
              </a:ext>
            </a:extLst>
          </p:cNvPr>
          <p:cNvSpPr txBox="1"/>
          <p:nvPr/>
        </p:nvSpPr>
        <p:spPr>
          <a:xfrm>
            <a:off x="1638770" y="24948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dirty="0"/>
              <a:t>Типи по значенню</a:t>
            </a:r>
            <a:endParaRPr lang="uk-UA" dirty="0">
              <a:cs typeface="Calibri"/>
            </a:endParaRPr>
          </a:p>
        </p:txBody>
      </p:sp>
      <p:sp>
        <p:nvSpPr>
          <p:cNvPr id="5" name="TextBox 4">
            <a:extLst>
              <a:ext uri="{FF2B5EF4-FFF2-40B4-BE49-F238E27FC236}">
                <a16:creationId xmlns:a16="http://schemas.microsoft.com/office/drawing/2014/main" id="{FA9B06A8-CF12-4BEA-8E24-CDBEA44529C2}"/>
              </a:ext>
            </a:extLst>
          </p:cNvPr>
          <p:cNvSpPr txBox="1"/>
          <p:nvPr/>
        </p:nvSpPr>
        <p:spPr>
          <a:xfrm>
            <a:off x="6921754" y="2537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dirty="0"/>
              <a:t>Типи по </a:t>
            </a:r>
            <a:r>
              <a:rPr lang="uk-UA" dirty="0" err="1"/>
              <a:t>поселанню</a:t>
            </a:r>
          </a:p>
        </p:txBody>
      </p:sp>
      <p:sp>
        <p:nvSpPr>
          <p:cNvPr id="6" name="TextBox 5">
            <a:extLst>
              <a:ext uri="{FF2B5EF4-FFF2-40B4-BE49-F238E27FC236}">
                <a16:creationId xmlns:a16="http://schemas.microsoft.com/office/drawing/2014/main" id="{2019D80C-E160-4555-94C9-9FBC1B5EABBC}"/>
              </a:ext>
            </a:extLst>
          </p:cNvPr>
          <p:cNvSpPr txBox="1"/>
          <p:nvPr/>
        </p:nvSpPr>
        <p:spPr>
          <a:xfrm>
            <a:off x="904993" y="1243659"/>
            <a:ext cx="10513718" cy="8361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uk-UA" sz="2000" dirty="0">
                <a:cs typeface="Calibri"/>
              </a:rPr>
              <a:t>До типів по значенню належать структури та </a:t>
            </a:r>
            <a:r>
              <a:rPr lang="uk-UA" sz="2000" dirty="0">
                <a:ea typeface="+mn-lt"/>
                <a:cs typeface="+mn-lt"/>
              </a:rPr>
              <a:t>перерахування</a:t>
            </a:r>
            <a:r>
              <a:rPr lang="uk-UA" sz="2000" dirty="0">
                <a:cs typeface="Calibri"/>
              </a:rPr>
              <a:t> (</a:t>
            </a:r>
            <a:r>
              <a:rPr lang="uk-UA" sz="2000" dirty="0" err="1">
                <a:cs typeface="Calibri"/>
              </a:rPr>
              <a:t>enum</a:t>
            </a:r>
            <a:r>
              <a:rPr lang="uk-UA" sz="2000" dirty="0">
                <a:cs typeface="Calibri"/>
              </a:rPr>
              <a:t>).</a:t>
            </a:r>
            <a:endParaRPr lang="uk-UA" dirty="0"/>
          </a:p>
          <a:p>
            <a:pPr>
              <a:spcBef>
                <a:spcPts val="1000"/>
              </a:spcBef>
            </a:pPr>
            <a:r>
              <a:rPr lang="uk-UA" sz="2000" dirty="0">
                <a:cs typeface="Calibri"/>
              </a:rPr>
              <a:t>До типів по посиланню належать класи, інтерфейси, масиви, делегати.</a:t>
            </a:r>
          </a:p>
        </p:txBody>
      </p:sp>
      <p:sp>
        <p:nvSpPr>
          <p:cNvPr id="8" name="TextBox 7">
            <a:extLst>
              <a:ext uri="{FF2B5EF4-FFF2-40B4-BE49-F238E27FC236}">
                <a16:creationId xmlns:a16="http://schemas.microsoft.com/office/drawing/2014/main" id="{BCE17DD8-D684-463A-B429-530EBB932017}"/>
              </a:ext>
            </a:extLst>
          </p:cNvPr>
          <p:cNvSpPr txBox="1"/>
          <p:nvPr/>
        </p:nvSpPr>
        <p:spPr>
          <a:xfrm>
            <a:off x="2876805" y="3042933"/>
            <a:ext cx="2743199" cy="3233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Sans-Serif"/>
              <a:buChar char="•"/>
            </a:pPr>
            <a:r>
              <a:rPr lang="uk-UA" dirty="0" err="1">
                <a:solidFill>
                  <a:schemeClr val="accent1"/>
                </a:solidFill>
              </a:rPr>
              <a:t>long</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sbyte</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short</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struct</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uint</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ulong</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ushort</a:t>
            </a:r>
            <a:endParaRPr lang="uk-UA" dirty="0" err="1">
              <a:solidFill>
                <a:schemeClr val="accent1"/>
              </a:solidFill>
              <a:cs typeface="Calibri"/>
            </a:endParaRPr>
          </a:p>
          <a:p>
            <a:pPr marL="285750" indent="-285750" algn="just">
              <a:lnSpc>
                <a:spcPct val="90000"/>
              </a:lnSpc>
              <a:spcBef>
                <a:spcPts val="1000"/>
              </a:spcBef>
              <a:buFont typeface="Arial,Sans-Serif"/>
              <a:buChar char="•"/>
            </a:pPr>
            <a:r>
              <a:rPr lang="uk-UA" dirty="0">
                <a:solidFill>
                  <a:schemeClr val="accent1"/>
                </a:solidFill>
                <a:cs typeface="Calibri"/>
              </a:rPr>
              <a:t>Будь яка структура яку ви створите</a:t>
            </a:r>
          </a:p>
        </p:txBody>
      </p:sp>
      <p:sp>
        <p:nvSpPr>
          <p:cNvPr id="10" name="TextBox 9">
            <a:extLst>
              <a:ext uri="{FF2B5EF4-FFF2-40B4-BE49-F238E27FC236}">
                <a16:creationId xmlns:a16="http://schemas.microsoft.com/office/drawing/2014/main" id="{6C58C9BC-EB0D-4602-981D-B681FD472D74}"/>
              </a:ext>
            </a:extLst>
          </p:cNvPr>
          <p:cNvSpPr txBox="1"/>
          <p:nvPr/>
        </p:nvSpPr>
        <p:spPr>
          <a:xfrm>
            <a:off x="1339391" y="3045017"/>
            <a:ext cx="2743199" cy="33619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Sans-Serif"/>
              <a:buChar char="•"/>
            </a:pPr>
            <a:r>
              <a:rPr lang="uk-UA" dirty="0" err="1">
                <a:solidFill>
                  <a:schemeClr val="accent1"/>
                </a:solidFill>
              </a:rPr>
              <a:t>bool</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byte</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char</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decimal</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double</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enum</a:t>
            </a:r>
            <a:endParaRPr lang="uk-UA" dirty="0" err="1">
              <a:solidFill>
                <a:schemeClr val="accent1"/>
              </a:solidFill>
              <a:ea typeface="+mn-lt"/>
              <a:cs typeface="+mn-lt"/>
            </a:endParaRPr>
          </a:p>
          <a:p>
            <a:pPr marL="285750" indent="-285750" algn="just">
              <a:lnSpc>
                <a:spcPct val="90000"/>
              </a:lnSpc>
              <a:spcBef>
                <a:spcPts val="1000"/>
              </a:spcBef>
              <a:buFont typeface="Arial,Sans-Serif"/>
              <a:buChar char="•"/>
            </a:pPr>
            <a:r>
              <a:rPr lang="uk-UA" dirty="0" err="1">
                <a:solidFill>
                  <a:schemeClr val="accent1"/>
                </a:solidFill>
              </a:rPr>
              <a:t>float</a:t>
            </a:r>
            <a:endParaRPr lang="uk-UA" dirty="0" err="1">
              <a:solidFill>
                <a:schemeClr val="accent1"/>
              </a:solidFill>
              <a:cs typeface="Calibri"/>
            </a:endParaRPr>
          </a:p>
          <a:p>
            <a:pPr marL="285750" indent="-285750" algn="just">
              <a:lnSpc>
                <a:spcPct val="90000"/>
              </a:lnSpc>
              <a:spcBef>
                <a:spcPts val="1000"/>
              </a:spcBef>
              <a:buFont typeface="Arial,Sans-Serif"/>
              <a:buChar char="•"/>
            </a:pPr>
            <a:r>
              <a:rPr lang="uk-UA" dirty="0" err="1">
                <a:solidFill>
                  <a:schemeClr val="accent1"/>
                </a:solidFill>
                <a:cs typeface="Calibri"/>
              </a:rPr>
              <a:t>enum</a:t>
            </a:r>
          </a:p>
          <a:p>
            <a:pPr marL="285750" indent="-285750" algn="just">
              <a:lnSpc>
                <a:spcPct val="90000"/>
              </a:lnSpc>
              <a:spcBef>
                <a:spcPts val="1000"/>
              </a:spcBef>
              <a:buFont typeface="Arial,Sans-Serif"/>
              <a:buChar char="•"/>
            </a:pPr>
            <a:r>
              <a:rPr lang="uk-UA" dirty="0" err="1">
                <a:solidFill>
                  <a:schemeClr val="accent1"/>
                </a:solidFill>
                <a:ea typeface="+mn-lt"/>
                <a:cs typeface="+mn-lt"/>
              </a:rPr>
              <a:t>int</a:t>
            </a:r>
          </a:p>
        </p:txBody>
      </p:sp>
      <p:sp>
        <p:nvSpPr>
          <p:cNvPr id="11" name="TextBox 10">
            <a:extLst>
              <a:ext uri="{FF2B5EF4-FFF2-40B4-BE49-F238E27FC236}">
                <a16:creationId xmlns:a16="http://schemas.microsoft.com/office/drawing/2014/main" id="{2829DAAE-DB7C-43E2-810A-0F3C3AFD2496}"/>
              </a:ext>
            </a:extLst>
          </p:cNvPr>
          <p:cNvSpPr txBox="1"/>
          <p:nvPr/>
        </p:nvSpPr>
        <p:spPr>
          <a:xfrm>
            <a:off x="6991585" y="3106326"/>
            <a:ext cx="403201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uk-UA" dirty="0" err="1">
                <a:solidFill>
                  <a:schemeClr val="accent1"/>
                </a:solidFill>
                <a:ea typeface="+mn-lt"/>
                <a:cs typeface="+mn-lt"/>
              </a:rPr>
              <a:t>dynamic</a:t>
            </a:r>
            <a:endParaRPr lang="uk-UA" dirty="0" err="1">
              <a:solidFill>
                <a:schemeClr val="accent1"/>
              </a:solidFill>
              <a:cs typeface="Calibri"/>
            </a:endParaRPr>
          </a:p>
          <a:p>
            <a:pPr marL="285750" indent="-285750">
              <a:buFont typeface="Arial"/>
              <a:buChar char="•"/>
            </a:pPr>
            <a:r>
              <a:rPr lang="uk-UA" dirty="0" err="1">
                <a:solidFill>
                  <a:schemeClr val="accent1"/>
                </a:solidFill>
                <a:ea typeface="+mn-lt"/>
                <a:cs typeface="+mn-lt"/>
              </a:rPr>
              <a:t>object</a:t>
            </a:r>
            <a:endParaRPr lang="uk-UA" dirty="0" err="1">
              <a:solidFill>
                <a:schemeClr val="accent1"/>
              </a:solidFill>
              <a:cs typeface="Calibri"/>
            </a:endParaRPr>
          </a:p>
          <a:p>
            <a:pPr marL="285750" indent="-285750">
              <a:buFont typeface="Arial"/>
              <a:buChar char="•"/>
            </a:pPr>
            <a:r>
              <a:rPr lang="uk-UA" dirty="0" err="1">
                <a:solidFill>
                  <a:schemeClr val="accent1"/>
                </a:solidFill>
                <a:ea typeface="+mn-lt"/>
                <a:cs typeface="+mn-lt"/>
              </a:rPr>
              <a:t>string</a:t>
            </a:r>
            <a:endParaRPr lang="uk-UA">
              <a:solidFill>
                <a:schemeClr val="accent1"/>
              </a:solidFill>
              <a:ea typeface="+mn-lt"/>
              <a:cs typeface="+mn-lt"/>
            </a:endParaRPr>
          </a:p>
          <a:p>
            <a:pPr marL="285750" indent="-285750">
              <a:buFont typeface="Arial"/>
              <a:buChar char="•"/>
            </a:pPr>
            <a:r>
              <a:rPr lang="uk-UA" dirty="0" err="1">
                <a:solidFill>
                  <a:schemeClr val="accent1"/>
                </a:solidFill>
                <a:cs typeface="Calibri"/>
              </a:rPr>
              <a:t>Array</a:t>
            </a:r>
          </a:p>
          <a:p>
            <a:pPr marL="285750" indent="-285750">
              <a:buFont typeface="Arial"/>
              <a:buChar char="•"/>
            </a:pPr>
            <a:r>
              <a:rPr lang="uk-UA" dirty="0">
                <a:solidFill>
                  <a:schemeClr val="accent1"/>
                </a:solidFill>
                <a:cs typeface="Calibri"/>
              </a:rPr>
              <a:t>Будь який клас, масив чи інтерфейс який ви створите</a:t>
            </a:r>
          </a:p>
          <a:p>
            <a:endParaRPr lang="uk-UA" dirty="0">
              <a:solidFill>
                <a:schemeClr val="accent1"/>
              </a:solidFill>
              <a:cs typeface="Calibri"/>
            </a:endParaRPr>
          </a:p>
        </p:txBody>
      </p:sp>
      <p:pic>
        <p:nvPicPr>
          <p:cNvPr id="13" name="Рисунок 13" descr="Зображення, що містить квітка, стіл, годинник&#10;&#10;Опис створено автоматично">
            <a:extLst>
              <a:ext uri="{FF2B5EF4-FFF2-40B4-BE49-F238E27FC236}">
                <a16:creationId xmlns:a16="http://schemas.microsoft.com/office/drawing/2014/main" id="{EDAE640C-63D8-4D73-B785-18BCEFFB7E03}"/>
              </a:ext>
            </a:extLst>
          </p:cNvPr>
          <p:cNvPicPr>
            <a:picLocks noChangeAspect="1"/>
          </p:cNvPicPr>
          <p:nvPr/>
        </p:nvPicPr>
        <p:blipFill>
          <a:blip r:embed="rId2"/>
          <a:stretch>
            <a:fillRect/>
          </a:stretch>
        </p:blipFill>
        <p:spPr>
          <a:xfrm>
            <a:off x="9277585" y="5282141"/>
            <a:ext cx="2442163" cy="1392532"/>
          </a:xfrm>
          <a:prstGeom prst="rect">
            <a:avLst/>
          </a:prstGeom>
        </p:spPr>
      </p:pic>
      <p:pic>
        <p:nvPicPr>
          <p:cNvPr id="15" name="Рисунок 15" descr="Зображення, що містить малювання&#10;&#10;Опис створено автоматично">
            <a:extLst>
              <a:ext uri="{FF2B5EF4-FFF2-40B4-BE49-F238E27FC236}">
                <a16:creationId xmlns:a16="http://schemas.microsoft.com/office/drawing/2014/main" id="{8A7ACD3E-4AC7-4909-A6D9-1C37962A9DC7}"/>
              </a:ext>
            </a:extLst>
          </p:cNvPr>
          <p:cNvPicPr>
            <a:picLocks noChangeAspect="1"/>
          </p:cNvPicPr>
          <p:nvPr/>
        </p:nvPicPr>
        <p:blipFill>
          <a:blip r:embed="rId3"/>
          <a:stretch>
            <a:fillRect/>
          </a:stretch>
        </p:blipFill>
        <p:spPr>
          <a:xfrm>
            <a:off x="4733808" y="3430578"/>
            <a:ext cx="1360312" cy="956399"/>
          </a:xfrm>
          <a:prstGeom prst="rect">
            <a:avLst/>
          </a:prstGeom>
        </p:spPr>
      </p:pic>
    </p:spTree>
    <p:extLst>
      <p:ext uri="{BB962C8B-B14F-4D97-AF65-F5344CB8AC3E}">
        <p14:creationId xmlns:p14="http://schemas.microsoft.com/office/powerpoint/2010/main" val="290744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010D21-A764-4EDD-8B2D-5613CD3C762C}"/>
              </a:ext>
            </a:extLst>
          </p:cNvPr>
          <p:cNvSpPr>
            <a:spLocks noGrp="1"/>
          </p:cNvSpPr>
          <p:nvPr>
            <p:ph type="title"/>
          </p:nvPr>
        </p:nvSpPr>
        <p:spPr>
          <a:xfrm>
            <a:off x="838200" y="365125"/>
            <a:ext cx="10515600" cy="620008"/>
          </a:xfrm>
        </p:spPr>
        <p:txBody>
          <a:bodyPr>
            <a:normAutofit/>
          </a:bodyPr>
          <a:lstStyle/>
          <a:p>
            <a:r>
              <a:rPr lang="uk-UA" sz="3200" dirty="0">
                <a:latin typeface="Calibri"/>
                <a:cs typeface="Calibri"/>
              </a:rPr>
              <a:t>Приклад / </a:t>
            </a:r>
            <a:r>
              <a:rPr lang="uk-UA" sz="3200" dirty="0" err="1">
                <a:latin typeface="Calibri"/>
                <a:cs typeface="Calibri"/>
              </a:rPr>
              <a:t>Example</a:t>
            </a:r>
          </a:p>
        </p:txBody>
      </p:sp>
      <p:pic>
        <p:nvPicPr>
          <p:cNvPr id="4" name="Рисунок 4" descr="Зображення, що містить текст, знак, їжа&#10;&#10;Опис створено автоматично">
            <a:extLst>
              <a:ext uri="{FF2B5EF4-FFF2-40B4-BE49-F238E27FC236}">
                <a16:creationId xmlns:a16="http://schemas.microsoft.com/office/drawing/2014/main" id="{D39A5C60-8F69-4028-B9F9-5511ED74C348}"/>
              </a:ext>
            </a:extLst>
          </p:cNvPr>
          <p:cNvPicPr>
            <a:picLocks noGrp="1" noChangeAspect="1"/>
          </p:cNvPicPr>
          <p:nvPr>
            <p:ph idx="1"/>
          </p:nvPr>
        </p:nvPicPr>
        <p:blipFill>
          <a:blip r:embed="rId2"/>
          <a:stretch>
            <a:fillRect/>
          </a:stretch>
        </p:blipFill>
        <p:spPr>
          <a:xfrm>
            <a:off x="2097852" y="2026503"/>
            <a:ext cx="7620000" cy="3686175"/>
          </a:xfrm>
        </p:spPr>
      </p:pic>
    </p:spTree>
    <p:extLst>
      <p:ext uri="{BB962C8B-B14F-4D97-AF65-F5344CB8AC3E}">
        <p14:creationId xmlns:p14="http://schemas.microsoft.com/office/powerpoint/2010/main" val="3494706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462CA7-8CEE-4C08-B05B-48C995AE7864}"/>
              </a:ext>
            </a:extLst>
          </p:cNvPr>
          <p:cNvSpPr>
            <a:spLocks noGrp="1"/>
          </p:cNvSpPr>
          <p:nvPr>
            <p:ph type="title"/>
          </p:nvPr>
        </p:nvSpPr>
        <p:spPr>
          <a:xfrm>
            <a:off x="838200" y="261644"/>
            <a:ext cx="10515600" cy="610601"/>
          </a:xfrm>
        </p:spPr>
        <p:txBody>
          <a:bodyPr>
            <a:normAutofit/>
          </a:bodyPr>
          <a:lstStyle/>
          <a:p>
            <a:r>
              <a:rPr lang="uk-UA" sz="3200" dirty="0">
                <a:latin typeface="Calibri"/>
                <a:cs typeface="Calibri Light"/>
              </a:rPr>
              <a:t>Де мешкають різні типи даних?</a:t>
            </a:r>
          </a:p>
        </p:txBody>
      </p:sp>
      <p:sp>
        <p:nvSpPr>
          <p:cNvPr id="3" name="Місце для вмісту 2">
            <a:extLst>
              <a:ext uri="{FF2B5EF4-FFF2-40B4-BE49-F238E27FC236}">
                <a16:creationId xmlns:a16="http://schemas.microsoft.com/office/drawing/2014/main" id="{67DAA897-AC86-48B3-8938-99F3E4BA2A9A}"/>
              </a:ext>
            </a:extLst>
          </p:cNvPr>
          <p:cNvSpPr>
            <a:spLocks noGrp="1"/>
          </p:cNvSpPr>
          <p:nvPr>
            <p:ph idx="1"/>
          </p:nvPr>
        </p:nvSpPr>
        <p:spPr>
          <a:xfrm>
            <a:off x="838200" y="1044811"/>
            <a:ext cx="10515600" cy="5132152"/>
          </a:xfrm>
        </p:spPr>
        <p:txBody>
          <a:bodyPr vert="horz" lIns="91440" tIns="45720" rIns="91440" bIns="45720" rtlCol="0" anchor="t">
            <a:normAutofit/>
          </a:bodyPr>
          <a:lstStyle/>
          <a:p>
            <a:pPr marL="0" indent="0">
              <a:buNone/>
            </a:pPr>
            <a:r>
              <a:rPr lang="uk-UA" sz="2000" dirty="0">
                <a:ea typeface="+mn-lt"/>
                <a:cs typeface="+mn-lt"/>
              </a:rPr>
              <a:t>Типи по значенню зберігаються у стеку (</a:t>
            </a:r>
            <a:r>
              <a:rPr lang="uk-UA" sz="2000" dirty="0" err="1">
                <a:ea typeface="+mn-lt"/>
                <a:cs typeface="+mn-lt"/>
              </a:rPr>
              <a:t>Stack</a:t>
            </a:r>
            <a:r>
              <a:rPr lang="uk-UA" sz="2000" dirty="0">
                <a:ea typeface="+mn-lt"/>
                <a:cs typeface="+mn-lt"/>
              </a:rPr>
              <a:t>), по </a:t>
            </a:r>
            <a:r>
              <a:rPr lang="uk-UA" sz="2000" dirty="0" err="1">
                <a:ea typeface="+mn-lt"/>
                <a:cs typeface="+mn-lt"/>
              </a:rPr>
              <a:t>поселанню</a:t>
            </a:r>
            <a:r>
              <a:rPr lang="uk-UA" sz="2000" dirty="0">
                <a:ea typeface="+mn-lt"/>
                <a:cs typeface="+mn-lt"/>
              </a:rPr>
              <a:t> </a:t>
            </a:r>
            <a:r>
              <a:rPr lang="uk-UA" sz="2000" dirty="0">
                <a:cs typeface="Calibri"/>
              </a:rPr>
              <a:t>зберігаються у кучі (</a:t>
            </a:r>
            <a:r>
              <a:rPr lang="uk-UA" sz="2000" dirty="0" err="1">
                <a:cs typeface="Calibri"/>
              </a:rPr>
              <a:t>Heap</a:t>
            </a:r>
            <a:r>
              <a:rPr lang="uk-UA" sz="2000" dirty="0">
                <a:cs typeface="Calibri"/>
              </a:rPr>
              <a:t>).</a:t>
            </a:r>
          </a:p>
        </p:txBody>
      </p:sp>
      <p:pic>
        <p:nvPicPr>
          <p:cNvPr id="5" name="Рисунок 5" descr="Зображення, що містить знімок екрана&#10;&#10;Опис створено автоматично">
            <a:extLst>
              <a:ext uri="{FF2B5EF4-FFF2-40B4-BE49-F238E27FC236}">
                <a16:creationId xmlns:a16="http://schemas.microsoft.com/office/drawing/2014/main" id="{F67036C0-E254-418C-B9C5-89428E10E15B}"/>
              </a:ext>
            </a:extLst>
          </p:cNvPr>
          <p:cNvPicPr>
            <a:picLocks noChangeAspect="1"/>
          </p:cNvPicPr>
          <p:nvPr/>
        </p:nvPicPr>
        <p:blipFill>
          <a:blip r:embed="rId2"/>
          <a:stretch>
            <a:fillRect/>
          </a:stretch>
        </p:blipFill>
        <p:spPr>
          <a:xfrm>
            <a:off x="2852326" y="2192123"/>
            <a:ext cx="5480755" cy="2464346"/>
          </a:xfrm>
          <a:prstGeom prst="rect">
            <a:avLst/>
          </a:prstGeom>
        </p:spPr>
      </p:pic>
      <p:pic>
        <p:nvPicPr>
          <p:cNvPr id="4" name="Рисунок 5" descr="Зображення, що містить кімната&#10;&#10;Опис створено автоматично">
            <a:extLst>
              <a:ext uri="{FF2B5EF4-FFF2-40B4-BE49-F238E27FC236}">
                <a16:creationId xmlns:a16="http://schemas.microsoft.com/office/drawing/2014/main" id="{AA38D70C-D091-470B-BE04-6DFA25A7057D}"/>
              </a:ext>
            </a:extLst>
          </p:cNvPr>
          <p:cNvPicPr>
            <a:picLocks noChangeAspect="1"/>
          </p:cNvPicPr>
          <p:nvPr/>
        </p:nvPicPr>
        <p:blipFill>
          <a:blip r:embed="rId3"/>
          <a:stretch>
            <a:fillRect/>
          </a:stretch>
        </p:blipFill>
        <p:spPr>
          <a:xfrm>
            <a:off x="444029" y="4355109"/>
            <a:ext cx="1887126" cy="2155338"/>
          </a:xfrm>
          <a:prstGeom prst="rect">
            <a:avLst/>
          </a:prstGeom>
        </p:spPr>
      </p:pic>
      <p:pic>
        <p:nvPicPr>
          <p:cNvPr id="6" name="Рисунок 6" descr="Зображення, що містить у приміщенні, стіл, сидить, елементи&#10;&#10;Опис створено автоматично">
            <a:extLst>
              <a:ext uri="{FF2B5EF4-FFF2-40B4-BE49-F238E27FC236}">
                <a16:creationId xmlns:a16="http://schemas.microsoft.com/office/drawing/2014/main" id="{45BE2C65-B09E-41E7-B08F-D8BC06F7A781}"/>
              </a:ext>
            </a:extLst>
          </p:cNvPr>
          <p:cNvPicPr>
            <a:picLocks noChangeAspect="1"/>
          </p:cNvPicPr>
          <p:nvPr/>
        </p:nvPicPr>
        <p:blipFill>
          <a:blip r:embed="rId4"/>
          <a:stretch>
            <a:fillRect/>
          </a:stretch>
        </p:blipFill>
        <p:spPr>
          <a:xfrm>
            <a:off x="8769585" y="4575528"/>
            <a:ext cx="2743200" cy="1714500"/>
          </a:xfrm>
          <a:prstGeom prst="rect">
            <a:avLst/>
          </a:prstGeom>
        </p:spPr>
      </p:pic>
    </p:spTree>
    <p:extLst>
      <p:ext uri="{BB962C8B-B14F-4D97-AF65-F5344CB8AC3E}">
        <p14:creationId xmlns:p14="http://schemas.microsoft.com/office/powerpoint/2010/main" val="3669513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64C4F1-33F8-46D2-9F35-33246F24EBF4}"/>
              </a:ext>
            </a:extLst>
          </p:cNvPr>
          <p:cNvSpPr>
            <a:spLocks noGrp="1"/>
          </p:cNvSpPr>
          <p:nvPr>
            <p:ph type="title"/>
          </p:nvPr>
        </p:nvSpPr>
        <p:spPr>
          <a:xfrm>
            <a:off x="838200" y="365125"/>
            <a:ext cx="10515600" cy="544749"/>
          </a:xfrm>
        </p:spPr>
        <p:txBody>
          <a:bodyPr/>
          <a:lstStyle/>
          <a:p>
            <a:r>
              <a:rPr lang="uk-UA" sz="3200" dirty="0">
                <a:latin typeface="Calibri"/>
                <a:cs typeface="Calibri"/>
              </a:rPr>
              <a:t>Стек / </a:t>
            </a:r>
            <a:r>
              <a:rPr lang="uk-UA" sz="3200" dirty="0" err="1">
                <a:latin typeface="Calibri"/>
                <a:cs typeface="Calibri"/>
              </a:rPr>
              <a:t>Stack</a:t>
            </a:r>
            <a:endParaRPr lang="uk-UA" sz="3200">
              <a:latin typeface="Calibri"/>
              <a:cs typeface="Calibri"/>
            </a:endParaRPr>
          </a:p>
        </p:txBody>
      </p:sp>
      <p:sp>
        <p:nvSpPr>
          <p:cNvPr id="3" name="Місце для вмісту 2">
            <a:extLst>
              <a:ext uri="{FF2B5EF4-FFF2-40B4-BE49-F238E27FC236}">
                <a16:creationId xmlns:a16="http://schemas.microsoft.com/office/drawing/2014/main" id="{73C44C4E-4D04-4515-BB56-3F6C725CFFD4}"/>
              </a:ext>
            </a:extLst>
          </p:cNvPr>
          <p:cNvSpPr>
            <a:spLocks noGrp="1"/>
          </p:cNvSpPr>
          <p:nvPr>
            <p:ph idx="1"/>
          </p:nvPr>
        </p:nvSpPr>
        <p:spPr>
          <a:xfrm>
            <a:off x="838200" y="1091848"/>
            <a:ext cx="10515600" cy="5339115"/>
          </a:xfrm>
        </p:spPr>
        <p:txBody>
          <a:bodyPr vert="horz" lIns="91440" tIns="45720" rIns="91440" bIns="45720" rtlCol="0" anchor="t">
            <a:normAutofit/>
          </a:bodyPr>
          <a:lstStyle/>
          <a:p>
            <a:pPr marL="0" indent="0">
              <a:buNone/>
            </a:pPr>
            <a:r>
              <a:rPr lang="uk-UA" sz="2000" dirty="0">
                <a:ea typeface="+mn-lt"/>
                <a:cs typeface="+mn-lt"/>
              </a:rPr>
              <a:t>Стек - це спеціальна область пам’яті комп’ютера, типу Last In First Out (LIFO), яка значно менша </a:t>
            </a:r>
            <a:r>
              <a:rPr lang="uk-UA" sz="2000">
                <a:ea typeface="+mn-lt"/>
                <a:cs typeface="+mn-lt"/>
              </a:rPr>
              <a:t>за кучу, та яка зберігає тимчасові змінні, створені методом. Дані із цієї памяті є доступні лише під час виконання метода і лише для того метода у якому вони були оголошені.</a:t>
            </a:r>
            <a:endParaRPr lang="uk-UA">
              <a:cs typeface="Calibri" panose="020F0502020204030204"/>
            </a:endParaRPr>
          </a:p>
          <a:p>
            <a:pPr marL="0" indent="0">
              <a:buNone/>
            </a:pPr>
            <a:r>
              <a:rPr lang="uk-UA" sz="2000">
                <a:ea typeface="+mn-lt"/>
                <a:cs typeface="+mn-lt"/>
              </a:rPr>
              <a:t>Стек - це пам’ять тимчасового зберігання. Дані зберігаються під час виконання метода. Коли метод буде виконано, уся пам’ять, яка була заповнена під час його роботи, буде автоматично стерта.</a:t>
            </a:r>
            <a:endParaRPr lang="uk-UA"/>
          </a:p>
          <a:p>
            <a:pPr>
              <a:buNone/>
            </a:pPr>
            <a:r>
              <a:rPr lang="uk-UA" sz="2000">
                <a:ea typeface="+mn-lt"/>
                <a:cs typeface="+mn-lt"/>
              </a:rPr>
              <a:t>C # використовує стек для зберігання:</a:t>
            </a:r>
            <a:endParaRPr lang="uk-UA"/>
          </a:p>
          <a:p>
            <a:pPr marL="342900" indent="-342900"/>
            <a:r>
              <a:rPr lang="uk-UA" sz="2000">
                <a:ea typeface="+mn-lt"/>
                <a:cs typeface="+mn-lt"/>
              </a:rPr>
              <a:t>змінних value types, які є локальними для методу</a:t>
            </a:r>
            <a:endParaRPr lang="uk-UA">
              <a:cs typeface="Calibri"/>
            </a:endParaRPr>
          </a:p>
          <a:p>
            <a:pPr marL="342900" indent="-342900"/>
            <a:r>
              <a:rPr lang="uk-UA" sz="2000">
                <a:ea typeface="+mn-lt"/>
                <a:cs typeface="+mn-lt"/>
              </a:rPr>
              <a:t>адрес на пам'ять, що посилаються на reference type</a:t>
            </a:r>
            <a:endParaRPr lang="uk-UA">
              <a:cs typeface="Calibri" panose="020F0502020204030204"/>
            </a:endParaRPr>
          </a:p>
          <a:p>
            <a:pPr marL="342900" indent="-342900"/>
            <a:r>
              <a:rPr lang="uk-UA" sz="2000">
                <a:ea typeface="+mn-lt"/>
                <a:cs typeface="+mn-lt"/>
              </a:rPr>
              <a:t>деяку інформацію про метод, який виконується</a:t>
            </a:r>
            <a:endParaRPr lang="uk-UA" sz="2000" dirty="0">
              <a:cs typeface="Calibri"/>
            </a:endParaRPr>
          </a:p>
          <a:p>
            <a:pPr marL="0" indent="0">
              <a:buNone/>
            </a:pPr>
            <a:endParaRPr lang="uk-UA" sz="2000" dirty="0">
              <a:ea typeface="+mn-lt"/>
              <a:cs typeface="+mn-lt"/>
            </a:endParaRPr>
          </a:p>
          <a:p>
            <a:pPr marL="0" indent="0">
              <a:buNone/>
            </a:pPr>
            <a:endParaRPr lang="uk-UA" sz="2000" dirty="0">
              <a:cs typeface="Calibri"/>
            </a:endParaRPr>
          </a:p>
        </p:txBody>
      </p:sp>
      <p:pic>
        <p:nvPicPr>
          <p:cNvPr id="4" name="Рисунок 4">
            <a:extLst>
              <a:ext uri="{FF2B5EF4-FFF2-40B4-BE49-F238E27FC236}">
                <a16:creationId xmlns:a16="http://schemas.microsoft.com/office/drawing/2014/main" id="{A1A1FA98-9297-4338-A24B-DA30A4AF1353}"/>
              </a:ext>
            </a:extLst>
          </p:cNvPr>
          <p:cNvPicPr>
            <a:picLocks noChangeAspect="1"/>
          </p:cNvPicPr>
          <p:nvPr/>
        </p:nvPicPr>
        <p:blipFill>
          <a:blip r:embed="rId2"/>
          <a:stretch>
            <a:fillRect/>
          </a:stretch>
        </p:blipFill>
        <p:spPr>
          <a:xfrm>
            <a:off x="833336" y="4586591"/>
            <a:ext cx="1883924" cy="1883924"/>
          </a:xfrm>
          <a:prstGeom prst="rect">
            <a:avLst/>
          </a:prstGeom>
        </p:spPr>
      </p:pic>
      <p:pic>
        <p:nvPicPr>
          <p:cNvPr id="5" name="Рисунок 5">
            <a:extLst>
              <a:ext uri="{FF2B5EF4-FFF2-40B4-BE49-F238E27FC236}">
                <a16:creationId xmlns:a16="http://schemas.microsoft.com/office/drawing/2014/main" id="{48D109CB-DA41-4947-B47D-E6DB9410D8AB}"/>
              </a:ext>
            </a:extLst>
          </p:cNvPr>
          <p:cNvPicPr>
            <a:picLocks noChangeAspect="1"/>
          </p:cNvPicPr>
          <p:nvPr/>
        </p:nvPicPr>
        <p:blipFill>
          <a:blip r:embed="rId3"/>
          <a:stretch>
            <a:fillRect/>
          </a:stretch>
        </p:blipFill>
        <p:spPr>
          <a:xfrm>
            <a:off x="7667018" y="3286208"/>
            <a:ext cx="3951051" cy="2749923"/>
          </a:xfrm>
          <a:prstGeom prst="rect">
            <a:avLst/>
          </a:prstGeom>
        </p:spPr>
      </p:pic>
    </p:spTree>
    <p:extLst>
      <p:ext uri="{BB962C8B-B14F-4D97-AF65-F5344CB8AC3E}">
        <p14:creationId xmlns:p14="http://schemas.microsoft.com/office/powerpoint/2010/main" val="104892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D2E3C1-47B9-4AF8-85BE-41ECD4D8EC9D}"/>
              </a:ext>
            </a:extLst>
          </p:cNvPr>
          <p:cNvSpPr>
            <a:spLocks noGrp="1"/>
          </p:cNvSpPr>
          <p:nvPr>
            <p:ph type="title"/>
          </p:nvPr>
        </p:nvSpPr>
        <p:spPr>
          <a:xfrm>
            <a:off x="838200" y="365125"/>
            <a:ext cx="10515600" cy="620008"/>
          </a:xfrm>
        </p:spPr>
        <p:txBody>
          <a:bodyPr/>
          <a:lstStyle/>
          <a:p>
            <a:r>
              <a:rPr lang="uk-UA" sz="3200" dirty="0">
                <a:latin typeface="Calibri"/>
                <a:ea typeface="+mj-lt"/>
                <a:cs typeface="+mj-lt"/>
              </a:rPr>
              <a:t>Куча / </a:t>
            </a:r>
            <a:r>
              <a:rPr lang="uk-UA" sz="3200" dirty="0" err="1">
                <a:latin typeface="Calibri"/>
                <a:ea typeface="+mj-lt"/>
                <a:cs typeface="+mj-lt"/>
              </a:rPr>
              <a:t>Heap</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D529BCB9-A5E0-40AC-BC96-27EC629D3C0C}"/>
              </a:ext>
            </a:extLst>
          </p:cNvPr>
          <p:cNvSpPr>
            <a:spLocks noGrp="1"/>
          </p:cNvSpPr>
          <p:nvPr>
            <p:ph idx="1"/>
          </p:nvPr>
        </p:nvSpPr>
        <p:spPr>
          <a:xfrm>
            <a:off x="838200" y="1167107"/>
            <a:ext cx="10515600" cy="5254448"/>
          </a:xfrm>
        </p:spPr>
        <p:txBody>
          <a:bodyPr vert="horz" lIns="91440" tIns="45720" rIns="91440" bIns="45720" rtlCol="0" anchor="t">
            <a:normAutofit/>
          </a:bodyPr>
          <a:lstStyle/>
          <a:p>
            <a:pPr marL="0" indent="0">
              <a:buNone/>
            </a:pPr>
            <a:r>
              <a:rPr lang="uk-UA" sz="2000" dirty="0">
                <a:cs typeface="Calibri" panose="020F0502020204030204"/>
              </a:rPr>
              <a:t>Куча - це спеціальна область пам’яті комп’ютера, яка значно більша за стек, та яка зберігає </a:t>
            </a:r>
            <a:r>
              <a:rPr lang="uk-UA" sz="2000">
                <a:cs typeface="Calibri" panose="020F0502020204030204"/>
              </a:rPr>
              <a:t>глобальні дані. Дані із цієї памяті є доступні для усіх методів, і життя цих даних не залежить від завершення будь якого метода</a:t>
            </a:r>
            <a:r>
              <a:rPr lang="uk-UA" sz="2000" dirty="0">
                <a:cs typeface="Calibri" panose="020F0502020204030204"/>
              </a:rPr>
              <a:t>.</a:t>
            </a:r>
            <a:endParaRPr lang="uk-UA" sz="2000" dirty="0">
              <a:ea typeface="+mn-lt"/>
              <a:cs typeface="+mn-lt"/>
            </a:endParaRPr>
          </a:p>
          <a:p>
            <a:pPr marL="0" indent="0">
              <a:buNone/>
            </a:pPr>
            <a:r>
              <a:rPr lang="uk-UA" sz="2000" dirty="0">
                <a:ea typeface="+mn-lt"/>
                <a:cs typeface="+mn-lt"/>
              </a:rPr>
              <a:t>Куча </a:t>
            </a:r>
            <a:r>
              <a:rPr lang="uk-UA" sz="2000" dirty="0">
                <a:cs typeface="Calibri" panose="020F0502020204030204"/>
              </a:rPr>
              <a:t>- це пам’ять тривалого зберігання. Дані зберігаються під час виконання програми. Коли програма усвідомить, що </a:t>
            </a:r>
            <a:r>
              <a:rPr lang="uk-UA" sz="2000">
                <a:ea typeface="+mn-lt"/>
                <a:cs typeface="+mn-lt"/>
              </a:rPr>
              <a:t>Куча максимально заповнена, вона автоматично</a:t>
            </a:r>
            <a:r>
              <a:rPr lang="uk-UA" sz="2000">
                <a:cs typeface="Calibri" panose="020F0502020204030204"/>
              </a:rPr>
              <a:t> почистить усю пам'ять, яка більше ніким не використовуєтся.</a:t>
            </a:r>
            <a:endParaRPr lang="uk-UA" sz="2000">
              <a:ea typeface="+mn-lt"/>
              <a:cs typeface="+mn-lt"/>
            </a:endParaRPr>
          </a:p>
          <a:p>
            <a:pPr>
              <a:buNone/>
            </a:pPr>
            <a:r>
              <a:rPr lang="uk-UA" sz="2000">
                <a:cs typeface="Calibri" panose="020F0502020204030204"/>
              </a:rPr>
              <a:t>C # використовує Кучу для зберігання:</a:t>
            </a:r>
            <a:endParaRPr lang="uk-UA" sz="2000">
              <a:ea typeface="+mn-lt"/>
              <a:cs typeface="+mn-lt"/>
            </a:endParaRPr>
          </a:p>
          <a:p>
            <a:pPr>
              <a:buFont typeface="Arial"/>
              <a:buChar char="•"/>
            </a:pPr>
            <a:r>
              <a:rPr lang="uk-UA" sz="2000">
                <a:ea typeface="+mn-lt"/>
                <a:cs typeface="+mn-lt"/>
              </a:rPr>
              <a:t>reference types</a:t>
            </a:r>
            <a:endParaRPr lang="uk-UA" sz="2000">
              <a:cs typeface="Calibri" panose="020F0502020204030204"/>
            </a:endParaRPr>
          </a:p>
          <a:p>
            <a:pPr>
              <a:buFont typeface="Arial"/>
              <a:buChar char="•"/>
            </a:pPr>
            <a:r>
              <a:rPr lang="uk-UA" sz="2000">
                <a:ea typeface="+mn-lt"/>
                <a:cs typeface="+mn-lt"/>
              </a:rPr>
              <a:t>value types які задовільняють наступні умови:</a:t>
            </a:r>
            <a:br>
              <a:rPr lang="uk-UA" sz="2000" dirty="0">
                <a:ea typeface="+mn-lt"/>
                <a:cs typeface="+mn-lt"/>
              </a:rPr>
            </a:br>
            <a:r>
              <a:rPr lang="uk-UA" sz="2000">
                <a:ea typeface="+mn-lt"/>
                <a:cs typeface="+mn-lt"/>
              </a:rPr>
              <a:t>- value type є частиною класу</a:t>
            </a:r>
            <a:br>
              <a:rPr lang="uk-UA" sz="2000" dirty="0">
                <a:ea typeface="+mn-lt"/>
                <a:cs typeface="+mn-lt"/>
              </a:rPr>
            </a:br>
            <a:r>
              <a:rPr lang="uk-UA" sz="2000">
                <a:ea typeface="+mn-lt"/>
                <a:cs typeface="+mn-lt"/>
              </a:rPr>
              <a:t>- value type є boxed</a:t>
            </a:r>
            <a:br>
              <a:rPr lang="uk-UA" sz="2000" dirty="0">
                <a:ea typeface="+mn-lt"/>
                <a:cs typeface="+mn-lt"/>
              </a:rPr>
            </a:br>
            <a:r>
              <a:rPr lang="uk-UA" sz="2000">
                <a:ea typeface="+mn-lt"/>
                <a:cs typeface="+mn-lt"/>
              </a:rPr>
              <a:t>- value type є у масиві</a:t>
            </a:r>
            <a:br>
              <a:rPr lang="uk-UA" sz="2000" dirty="0">
                <a:ea typeface="+mn-lt"/>
                <a:cs typeface="+mn-lt"/>
              </a:rPr>
            </a:br>
            <a:r>
              <a:rPr lang="uk-UA" sz="2000">
                <a:ea typeface="+mn-lt"/>
                <a:cs typeface="+mn-lt"/>
              </a:rPr>
              <a:t>- value type є статичними</a:t>
            </a:r>
            <a:br>
              <a:rPr lang="uk-UA" sz="2000" dirty="0">
                <a:ea typeface="+mn-lt"/>
                <a:cs typeface="+mn-lt"/>
              </a:rPr>
            </a:br>
            <a:endParaRPr lang="uk-UA" sz="2000">
              <a:cs typeface="Calibri"/>
            </a:endParaRPr>
          </a:p>
          <a:p>
            <a:pPr marL="342900" indent="-342900">
              <a:buFont typeface="Arial"/>
              <a:buChar char="•"/>
            </a:pPr>
            <a:endParaRPr lang="uk-UA" sz="2000" dirty="0">
              <a:cs typeface="Calibri"/>
            </a:endParaRPr>
          </a:p>
        </p:txBody>
      </p:sp>
      <p:pic>
        <p:nvPicPr>
          <p:cNvPr id="5" name="Рисунок 6" descr="Зображення, що містить у приміщенні, стіл, сидить, елементи&#10;&#10;Опис створено автоматично">
            <a:extLst>
              <a:ext uri="{FF2B5EF4-FFF2-40B4-BE49-F238E27FC236}">
                <a16:creationId xmlns:a16="http://schemas.microsoft.com/office/drawing/2014/main" id="{DD7E67D9-562A-4466-9FAA-110BD6C8F9EC}"/>
              </a:ext>
            </a:extLst>
          </p:cNvPr>
          <p:cNvPicPr>
            <a:picLocks noChangeAspect="1"/>
          </p:cNvPicPr>
          <p:nvPr/>
        </p:nvPicPr>
        <p:blipFill>
          <a:blip r:embed="rId2"/>
          <a:stretch>
            <a:fillRect/>
          </a:stretch>
        </p:blipFill>
        <p:spPr>
          <a:xfrm>
            <a:off x="4619117" y="4891677"/>
            <a:ext cx="2743200" cy="1714500"/>
          </a:xfrm>
          <a:prstGeom prst="rect">
            <a:avLst/>
          </a:prstGeom>
        </p:spPr>
      </p:pic>
      <p:pic>
        <p:nvPicPr>
          <p:cNvPr id="6" name="Рисунок 6">
            <a:extLst>
              <a:ext uri="{FF2B5EF4-FFF2-40B4-BE49-F238E27FC236}">
                <a16:creationId xmlns:a16="http://schemas.microsoft.com/office/drawing/2014/main" id="{46122639-D641-49D2-9AD8-10C5116B0A2F}"/>
              </a:ext>
            </a:extLst>
          </p:cNvPr>
          <p:cNvPicPr>
            <a:picLocks noChangeAspect="1"/>
          </p:cNvPicPr>
          <p:nvPr/>
        </p:nvPicPr>
        <p:blipFill>
          <a:blip r:embed="rId3"/>
          <a:stretch>
            <a:fillRect/>
          </a:stretch>
        </p:blipFill>
        <p:spPr>
          <a:xfrm>
            <a:off x="8420911" y="3321996"/>
            <a:ext cx="2743200" cy="2743200"/>
          </a:xfrm>
          <a:prstGeom prst="rect">
            <a:avLst/>
          </a:prstGeom>
        </p:spPr>
      </p:pic>
    </p:spTree>
    <p:extLst>
      <p:ext uri="{BB962C8B-B14F-4D97-AF65-F5344CB8AC3E}">
        <p14:creationId xmlns:p14="http://schemas.microsoft.com/office/powerpoint/2010/main" val="1209743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0553B6-B407-4E29-865E-27AE27C7944A}"/>
              </a:ext>
            </a:extLst>
          </p:cNvPr>
          <p:cNvSpPr>
            <a:spLocks noGrp="1"/>
          </p:cNvSpPr>
          <p:nvPr>
            <p:ph type="title"/>
          </p:nvPr>
        </p:nvSpPr>
        <p:spPr>
          <a:xfrm>
            <a:off x="838200" y="365125"/>
            <a:ext cx="10515600" cy="537878"/>
          </a:xfrm>
        </p:spPr>
        <p:txBody>
          <a:bodyPr>
            <a:normAutofit/>
          </a:bodyPr>
          <a:lstStyle/>
          <a:p>
            <a:r>
              <a:rPr lang="uk-UA" sz="3200">
                <a:latin typeface="Calibri"/>
                <a:cs typeface="Calibri"/>
              </a:rPr>
              <a:t>Як усе працює?</a:t>
            </a:r>
            <a:endParaRPr lang="uk-UA" sz="3200">
              <a:ea typeface="+mj-lt"/>
              <a:cs typeface="+mj-lt"/>
            </a:endParaRPr>
          </a:p>
        </p:txBody>
      </p:sp>
      <p:pic>
        <p:nvPicPr>
          <p:cNvPr id="8" name="Рисунок 8" descr="Зображення, що містить помаранчевий, сидить, будівля, корабель&#10;&#10;Опис створено автоматично">
            <a:extLst>
              <a:ext uri="{FF2B5EF4-FFF2-40B4-BE49-F238E27FC236}">
                <a16:creationId xmlns:a16="http://schemas.microsoft.com/office/drawing/2014/main" id="{F65CABE9-08D0-4EDF-BC94-CBEC07663100}"/>
              </a:ext>
            </a:extLst>
          </p:cNvPr>
          <p:cNvPicPr>
            <a:picLocks noGrp="1" noChangeAspect="1"/>
          </p:cNvPicPr>
          <p:nvPr>
            <p:ph idx="1"/>
          </p:nvPr>
        </p:nvPicPr>
        <p:blipFill>
          <a:blip r:embed="rId2"/>
          <a:stretch>
            <a:fillRect/>
          </a:stretch>
        </p:blipFill>
        <p:spPr>
          <a:xfrm>
            <a:off x="2830455" y="1825625"/>
            <a:ext cx="6531089" cy="4351338"/>
          </a:xfrm>
        </p:spPr>
      </p:pic>
    </p:spTree>
    <p:extLst>
      <p:ext uri="{BB962C8B-B14F-4D97-AF65-F5344CB8AC3E}">
        <p14:creationId xmlns:p14="http://schemas.microsoft.com/office/powerpoint/2010/main" val="1407730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7D87777D-B1F1-41C6-9780-E97566AD5C1A}"/>
              </a:ext>
            </a:extLst>
          </p:cNvPr>
          <p:cNvPicPr>
            <a:picLocks noGrp="1" noChangeAspect="1"/>
          </p:cNvPicPr>
          <p:nvPr>
            <p:ph idx="1"/>
          </p:nvPr>
        </p:nvPicPr>
        <p:blipFill>
          <a:blip r:embed="rId2"/>
          <a:stretch>
            <a:fillRect/>
          </a:stretch>
        </p:blipFill>
        <p:spPr>
          <a:xfrm>
            <a:off x="836540" y="2612517"/>
            <a:ext cx="4559908" cy="2948792"/>
          </a:xfrm>
        </p:spPr>
      </p:pic>
      <p:pic>
        <p:nvPicPr>
          <p:cNvPr id="5" name="Рисунок 5">
            <a:extLst>
              <a:ext uri="{FF2B5EF4-FFF2-40B4-BE49-F238E27FC236}">
                <a16:creationId xmlns:a16="http://schemas.microsoft.com/office/drawing/2014/main" id="{993C3A70-B0A7-470D-862B-0CABB2C9A4AB}"/>
              </a:ext>
            </a:extLst>
          </p:cNvPr>
          <p:cNvPicPr>
            <a:picLocks noChangeAspect="1"/>
          </p:cNvPicPr>
          <p:nvPr/>
        </p:nvPicPr>
        <p:blipFill>
          <a:blip r:embed="rId3"/>
          <a:stretch>
            <a:fillRect/>
          </a:stretch>
        </p:blipFill>
        <p:spPr>
          <a:xfrm>
            <a:off x="6342581" y="-2519"/>
            <a:ext cx="5851131" cy="5535955"/>
          </a:xfrm>
          <a:prstGeom prst="rect">
            <a:avLst/>
          </a:prstGeom>
        </p:spPr>
      </p:pic>
      <p:sp>
        <p:nvSpPr>
          <p:cNvPr id="7" name="Заголовок 6">
            <a:extLst>
              <a:ext uri="{FF2B5EF4-FFF2-40B4-BE49-F238E27FC236}">
                <a16:creationId xmlns:a16="http://schemas.microsoft.com/office/drawing/2014/main" id="{F65FD50E-31BD-4777-8953-35CE034C86A9}"/>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66275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59F86E-3C9F-4DD3-A3B3-9109F548A9E7}"/>
              </a:ext>
            </a:extLst>
          </p:cNvPr>
          <p:cNvSpPr>
            <a:spLocks noGrp="1"/>
          </p:cNvSpPr>
          <p:nvPr>
            <p:ph type="title"/>
          </p:nvPr>
        </p:nvSpPr>
        <p:spPr>
          <a:xfrm>
            <a:off x="838200" y="365125"/>
            <a:ext cx="10515600" cy="606859"/>
          </a:xfrm>
        </p:spPr>
        <p:txBody>
          <a:bodyPr>
            <a:normAutofit/>
          </a:bodyPr>
          <a:lstStyle/>
          <a:p>
            <a:r>
              <a:rPr lang="uk-UA" sz="3200">
                <a:latin typeface="Calibri"/>
                <a:cs typeface="Calibri"/>
              </a:rPr>
              <a:t>Структури / Structure  </a:t>
            </a:r>
            <a:endParaRPr lang="uk-UA" sz="3200">
              <a:cs typeface="Calibri Light"/>
            </a:endParaRPr>
          </a:p>
        </p:txBody>
      </p:sp>
      <p:sp>
        <p:nvSpPr>
          <p:cNvPr id="3" name="Місце для вмісту 2">
            <a:extLst>
              <a:ext uri="{FF2B5EF4-FFF2-40B4-BE49-F238E27FC236}">
                <a16:creationId xmlns:a16="http://schemas.microsoft.com/office/drawing/2014/main" id="{0DD15B79-0762-4780-89D3-E7A7E66AA4D1}"/>
              </a:ext>
            </a:extLst>
          </p:cNvPr>
          <p:cNvSpPr>
            <a:spLocks noGrp="1"/>
          </p:cNvSpPr>
          <p:nvPr>
            <p:ph idx="1"/>
          </p:nvPr>
        </p:nvSpPr>
        <p:spPr>
          <a:xfrm>
            <a:off x="838200" y="1106921"/>
            <a:ext cx="10515600" cy="5070042"/>
          </a:xfrm>
        </p:spPr>
        <p:txBody>
          <a:bodyPr vert="horz" lIns="91440" tIns="45720" rIns="91440" bIns="45720" rtlCol="0" anchor="t">
            <a:normAutofit/>
          </a:bodyPr>
          <a:lstStyle/>
          <a:p>
            <a:pPr marL="0" indent="0">
              <a:buNone/>
            </a:pPr>
            <a:r>
              <a:rPr lang="uk-UA" sz="2000" dirty="0">
                <a:ea typeface="+mn-lt"/>
                <a:cs typeface="+mn-lt"/>
              </a:rPr>
              <a:t>Поряд з класами та інтерфейсами існує ще один тип </a:t>
            </a:r>
            <a:r>
              <a:rPr lang="uk-UA" sz="2000">
                <a:ea typeface="+mn-lt"/>
                <a:cs typeface="+mn-lt"/>
              </a:rPr>
              <a:t>даних </a:t>
            </a:r>
            <a:r>
              <a:rPr lang="uk-UA" sz="2000">
                <a:solidFill>
                  <a:schemeClr val="accent1"/>
                </a:solidFill>
                <a:ea typeface="+mn-lt"/>
                <a:cs typeface="+mn-lt"/>
              </a:rPr>
              <a:t>struct</a:t>
            </a:r>
            <a:r>
              <a:rPr lang="uk-UA" sz="2000">
                <a:ea typeface="+mn-lt"/>
                <a:cs typeface="+mn-lt"/>
              </a:rPr>
              <a:t>. </a:t>
            </a:r>
            <a:endParaRPr lang="uk-UA" sz="2000">
              <a:cs typeface="Calibri"/>
            </a:endParaRPr>
          </a:p>
          <a:p>
            <a:pPr marL="0" indent="0">
              <a:buNone/>
            </a:pPr>
            <a:r>
              <a:rPr lang="uk-UA" sz="2000">
                <a:ea typeface="+mn-lt"/>
                <a:cs typeface="+mn-lt"/>
              </a:rPr>
              <a:t>Структури представляють ще один спосіб створення </a:t>
            </a:r>
            <a:r>
              <a:rPr lang="uk-UA" sz="2000" dirty="0">
                <a:ea typeface="+mn-lt"/>
                <a:cs typeface="+mn-lt"/>
              </a:rPr>
              <a:t>власних типів даних в C #. </a:t>
            </a:r>
            <a:endParaRPr lang="uk-UA" sz="2000">
              <a:cs typeface="Calibri"/>
            </a:endParaRPr>
          </a:p>
          <a:p>
            <a:pPr marL="0" indent="0">
              <a:buNone/>
            </a:pPr>
            <a:r>
              <a:rPr lang="uk-UA" sz="2000">
                <a:ea typeface="+mn-lt"/>
                <a:cs typeface="+mn-lt"/>
              </a:rPr>
              <a:t>Більш того багато примітивних типів є </a:t>
            </a:r>
            <a:r>
              <a:rPr lang="uk-UA" sz="2000" dirty="0">
                <a:ea typeface="+mn-lt"/>
                <a:cs typeface="+mn-lt"/>
              </a:rPr>
              <a:t>структурами.</a:t>
            </a:r>
            <a:endParaRPr lang="uk-UA" sz="2000">
              <a:ea typeface="+mn-lt"/>
              <a:cs typeface="+mn-lt"/>
            </a:endParaRPr>
          </a:p>
          <a:p>
            <a:pPr marL="0" indent="0">
              <a:buNone/>
            </a:pPr>
            <a:endParaRPr lang="uk-UA" sz="2000" dirty="0">
              <a:ea typeface="+mn-lt"/>
              <a:cs typeface="+mn-lt"/>
            </a:endParaRPr>
          </a:p>
          <a:p>
            <a:pPr algn="just">
              <a:buFont typeface="Arial"/>
              <a:buChar char="•"/>
            </a:pPr>
            <a:endParaRPr lang="uk-UA" sz="2000" dirty="0">
              <a:cs typeface="Calibri"/>
            </a:endParaRPr>
          </a:p>
          <a:p>
            <a:pPr algn="just">
              <a:buFont typeface="Arial"/>
              <a:buChar char="•"/>
            </a:pPr>
            <a:endParaRPr lang="uk-UA" sz="2000" dirty="0">
              <a:cs typeface="Calibri"/>
            </a:endParaRPr>
          </a:p>
          <a:p>
            <a:pPr marL="0" indent="0">
              <a:buNone/>
            </a:pPr>
            <a:endParaRPr lang="uk-UA" sz="2000" dirty="0">
              <a:cs typeface="Calibri"/>
            </a:endParaRPr>
          </a:p>
        </p:txBody>
      </p:sp>
      <p:sp>
        <p:nvSpPr>
          <p:cNvPr id="4" name="TextBox 3">
            <a:extLst>
              <a:ext uri="{FF2B5EF4-FFF2-40B4-BE49-F238E27FC236}">
                <a16:creationId xmlns:a16="http://schemas.microsoft.com/office/drawing/2014/main" id="{C4A060AF-0DB0-4C8B-8AA6-4E53E2D4246D}"/>
              </a:ext>
            </a:extLst>
          </p:cNvPr>
          <p:cNvSpPr txBox="1"/>
          <p:nvPr/>
        </p:nvSpPr>
        <p:spPr>
          <a:xfrm>
            <a:off x="3243695" y="2845377"/>
            <a:ext cx="2743199" cy="2984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Sans-Serif"/>
              <a:buChar char="•"/>
            </a:pPr>
            <a:r>
              <a:rPr lang="uk-UA">
                <a:solidFill>
                  <a:schemeClr val="accent1"/>
                </a:solidFill>
              </a:rPr>
              <a:t>int</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long</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sbyte</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short</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struct</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uint</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ulong</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ushort</a:t>
            </a:r>
            <a:endParaRPr lang="uk-UA">
              <a:solidFill>
                <a:schemeClr val="accent1"/>
              </a:solidFill>
              <a:cs typeface="Calibri"/>
            </a:endParaRPr>
          </a:p>
        </p:txBody>
      </p:sp>
      <p:sp>
        <p:nvSpPr>
          <p:cNvPr id="5" name="TextBox 4">
            <a:extLst>
              <a:ext uri="{FF2B5EF4-FFF2-40B4-BE49-F238E27FC236}">
                <a16:creationId xmlns:a16="http://schemas.microsoft.com/office/drawing/2014/main" id="{1FB31F5B-3055-47E9-96C2-7154126AC81A}"/>
              </a:ext>
            </a:extLst>
          </p:cNvPr>
          <p:cNvSpPr txBox="1"/>
          <p:nvPr/>
        </p:nvSpPr>
        <p:spPr>
          <a:xfrm>
            <a:off x="840798" y="2875684"/>
            <a:ext cx="2743199" cy="26068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90000"/>
              </a:lnSpc>
              <a:spcBef>
                <a:spcPts val="1000"/>
              </a:spcBef>
              <a:buFont typeface="Arial,Sans-Serif"/>
              <a:buChar char="•"/>
            </a:pPr>
            <a:r>
              <a:rPr lang="uk-UA">
                <a:solidFill>
                  <a:schemeClr val="accent1"/>
                </a:solidFill>
              </a:rPr>
              <a:t>bool</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byte</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char</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decimal</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double</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enum</a:t>
            </a:r>
            <a:endParaRPr lang="uk-UA">
              <a:solidFill>
                <a:schemeClr val="accent1"/>
              </a:solidFill>
              <a:ea typeface="+mn-lt"/>
              <a:cs typeface="+mn-lt"/>
            </a:endParaRPr>
          </a:p>
          <a:p>
            <a:pPr marL="285750" indent="-285750" algn="just">
              <a:lnSpc>
                <a:spcPct val="90000"/>
              </a:lnSpc>
              <a:spcBef>
                <a:spcPts val="1000"/>
              </a:spcBef>
              <a:buFont typeface="Arial,Sans-Serif"/>
              <a:buChar char="•"/>
            </a:pPr>
            <a:r>
              <a:rPr lang="uk-UA">
                <a:solidFill>
                  <a:schemeClr val="accent1"/>
                </a:solidFill>
              </a:rPr>
              <a:t>float</a:t>
            </a:r>
            <a:endParaRPr lang="uk-UA">
              <a:solidFill>
                <a:schemeClr val="accent1"/>
              </a:solidFill>
              <a:cs typeface="Calibri"/>
            </a:endParaRPr>
          </a:p>
        </p:txBody>
      </p:sp>
      <p:pic>
        <p:nvPicPr>
          <p:cNvPr id="6" name="Рисунок 6">
            <a:extLst>
              <a:ext uri="{FF2B5EF4-FFF2-40B4-BE49-F238E27FC236}">
                <a16:creationId xmlns:a16="http://schemas.microsoft.com/office/drawing/2014/main" id="{387EB20A-BFCF-4CA7-A5D7-ECC01EB3D53E}"/>
              </a:ext>
            </a:extLst>
          </p:cNvPr>
          <p:cNvPicPr>
            <a:picLocks noChangeAspect="1"/>
          </p:cNvPicPr>
          <p:nvPr/>
        </p:nvPicPr>
        <p:blipFill>
          <a:blip r:embed="rId2"/>
          <a:stretch>
            <a:fillRect/>
          </a:stretch>
        </p:blipFill>
        <p:spPr>
          <a:xfrm>
            <a:off x="9510445" y="4197848"/>
            <a:ext cx="1938392" cy="1938392"/>
          </a:xfrm>
          <a:prstGeom prst="rect">
            <a:avLst/>
          </a:prstGeom>
        </p:spPr>
      </p:pic>
    </p:spTree>
    <p:extLst>
      <p:ext uri="{BB962C8B-B14F-4D97-AF65-F5344CB8AC3E}">
        <p14:creationId xmlns:p14="http://schemas.microsoft.com/office/powerpoint/2010/main" val="3162909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0A35F378-BAF9-42EB-BAE3-CB4A1675FCFE}"/>
              </a:ext>
            </a:extLst>
          </p:cNvPr>
          <p:cNvPicPr>
            <a:picLocks noGrp="1" noChangeAspect="1"/>
          </p:cNvPicPr>
          <p:nvPr>
            <p:ph idx="1"/>
          </p:nvPr>
        </p:nvPicPr>
        <p:blipFill>
          <a:blip r:embed="rId2"/>
          <a:stretch>
            <a:fillRect/>
          </a:stretch>
        </p:blipFill>
        <p:spPr>
          <a:xfrm>
            <a:off x="751084" y="2614925"/>
            <a:ext cx="5475698" cy="2849795"/>
          </a:xfrm>
        </p:spPr>
      </p:pic>
      <p:pic>
        <p:nvPicPr>
          <p:cNvPr id="5" name="Рисунок 5">
            <a:extLst>
              <a:ext uri="{FF2B5EF4-FFF2-40B4-BE49-F238E27FC236}">
                <a16:creationId xmlns:a16="http://schemas.microsoft.com/office/drawing/2014/main" id="{00BF65CF-6FA0-4CC7-AEB3-04B1CF3455AE}"/>
              </a:ext>
            </a:extLst>
          </p:cNvPr>
          <p:cNvPicPr>
            <a:picLocks noChangeAspect="1"/>
          </p:cNvPicPr>
          <p:nvPr/>
        </p:nvPicPr>
        <p:blipFill>
          <a:blip r:embed="rId3"/>
          <a:stretch>
            <a:fillRect/>
          </a:stretch>
        </p:blipFill>
        <p:spPr>
          <a:xfrm>
            <a:off x="6222716" y="-819"/>
            <a:ext cx="5970996" cy="5601053"/>
          </a:xfrm>
          <a:prstGeom prst="rect">
            <a:avLst/>
          </a:prstGeom>
        </p:spPr>
      </p:pic>
      <p:cxnSp>
        <p:nvCxnSpPr>
          <p:cNvPr id="6" name="Пряма зі стрілкою 5">
            <a:extLst>
              <a:ext uri="{FF2B5EF4-FFF2-40B4-BE49-F238E27FC236}">
                <a16:creationId xmlns:a16="http://schemas.microsoft.com/office/drawing/2014/main" id="{7DC9953B-DFED-4AEA-97D7-56CAC51E704C}"/>
              </a:ext>
            </a:extLst>
          </p:cNvPr>
          <p:cNvCxnSpPr/>
          <p:nvPr/>
        </p:nvCxnSpPr>
        <p:spPr>
          <a:xfrm flipV="1">
            <a:off x="6101137" y="1805682"/>
            <a:ext cx="2327095" cy="1833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973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84BAD19D-19E6-44D2-8108-D13C3140BD41}"/>
              </a:ext>
            </a:extLst>
          </p:cNvPr>
          <p:cNvPicPr>
            <a:picLocks noChangeAspect="1"/>
          </p:cNvPicPr>
          <p:nvPr/>
        </p:nvPicPr>
        <p:blipFill>
          <a:blip r:embed="rId2"/>
          <a:stretch>
            <a:fillRect/>
          </a:stretch>
        </p:blipFill>
        <p:spPr>
          <a:xfrm>
            <a:off x="828782" y="2595554"/>
            <a:ext cx="4678164" cy="2934041"/>
          </a:xfrm>
          <a:prstGeom prst="rect">
            <a:avLst/>
          </a:prstGeom>
        </p:spPr>
      </p:pic>
      <p:pic>
        <p:nvPicPr>
          <p:cNvPr id="6" name="Рисунок 5">
            <a:extLst>
              <a:ext uri="{FF2B5EF4-FFF2-40B4-BE49-F238E27FC236}">
                <a16:creationId xmlns:a16="http://schemas.microsoft.com/office/drawing/2014/main" id="{49C314A0-A96B-45FE-8386-5D3EB8F66BB6}"/>
              </a:ext>
            </a:extLst>
          </p:cNvPr>
          <p:cNvPicPr>
            <a:picLocks noChangeAspect="1"/>
          </p:cNvPicPr>
          <p:nvPr/>
        </p:nvPicPr>
        <p:blipFill>
          <a:blip r:embed="rId3"/>
          <a:stretch>
            <a:fillRect/>
          </a:stretch>
        </p:blipFill>
        <p:spPr>
          <a:xfrm>
            <a:off x="6222716" y="-819"/>
            <a:ext cx="5970996" cy="5601053"/>
          </a:xfrm>
          <a:prstGeom prst="rect">
            <a:avLst/>
          </a:prstGeom>
        </p:spPr>
      </p:pic>
      <p:cxnSp>
        <p:nvCxnSpPr>
          <p:cNvPr id="8" name="Пряма зі стрілкою 7">
            <a:extLst>
              <a:ext uri="{FF2B5EF4-FFF2-40B4-BE49-F238E27FC236}">
                <a16:creationId xmlns:a16="http://schemas.microsoft.com/office/drawing/2014/main" id="{000DE91B-DE19-416F-AF36-299684DD643D}"/>
              </a:ext>
            </a:extLst>
          </p:cNvPr>
          <p:cNvCxnSpPr/>
          <p:nvPr/>
        </p:nvCxnSpPr>
        <p:spPr>
          <a:xfrm flipV="1">
            <a:off x="5381946" y="1805682"/>
            <a:ext cx="3046286" cy="16113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Пряма зі стрілкою 8">
            <a:extLst>
              <a:ext uri="{FF2B5EF4-FFF2-40B4-BE49-F238E27FC236}">
                <a16:creationId xmlns:a16="http://schemas.microsoft.com/office/drawing/2014/main" id="{5C313C35-87F9-433E-A164-286A8FF61FC0}"/>
              </a:ext>
            </a:extLst>
          </p:cNvPr>
          <p:cNvCxnSpPr>
            <a:cxnSpLocks/>
          </p:cNvCxnSpPr>
          <p:nvPr/>
        </p:nvCxnSpPr>
        <p:spPr>
          <a:xfrm flipV="1">
            <a:off x="5459002" y="1822806"/>
            <a:ext cx="2926421" cy="18168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5787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91749756-00B4-4547-892C-3E83A67A4F15}"/>
              </a:ext>
            </a:extLst>
          </p:cNvPr>
          <p:cNvPicPr>
            <a:picLocks noChangeAspect="1"/>
          </p:cNvPicPr>
          <p:nvPr/>
        </p:nvPicPr>
        <p:blipFill>
          <a:blip r:embed="rId2"/>
          <a:stretch>
            <a:fillRect/>
          </a:stretch>
        </p:blipFill>
        <p:spPr>
          <a:xfrm>
            <a:off x="1085636" y="2650192"/>
            <a:ext cx="4695289" cy="2927502"/>
          </a:xfrm>
          <a:prstGeom prst="rect">
            <a:avLst/>
          </a:prstGeom>
        </p:spPr>
      </p:pic>
      <p:pic>
        <p:nvPicPr>
          <p:cNvPr id="6" name="Рисунок 5">
            <a:extLst>
              <a:ext uri="{FF2B5EF4-FFF2-40B4-BE49-F238E27FC236}">
                <a16:creationId xmlns:a16="http://schemas.microsoft.com/office/drawing/2014/main" id="{A2599D26-3C1C-49F3-9DF3-9A157694F6DD}"/>
              </a:ext>
            </a:extLst>
          </p:cNvPr>
          <p:cNvPicPr>
            <a:picLocks noChangeAspect="1"/>
          </p:cNvPicPr>
          <p:nvPr/>
        </p:nvPicPr>
        <p:blipFill>
          <a:blip r:embed="rId3"/>
          <a:stretch>
            <a:fillRect/>
          </a:stretch>
        </p:blipFill>
        <p:spPr>
          <a:xfrm>
            <a:off x="6222716" y="-819"/>
            <a:ext cx="5970996" cy="5601053"/>
          </a:xfrm>
          <a:prstGeom prst="rect">
            <a:avLst/>
          </a:prstGeom>
        </p:spPr>
      </p:pic>
      <p:cxnSp>
        <p:nvCxnSpPr>
          <p:cNvPr id="8" name="Пряма зі стрілкою 7">
            <a:extLst>
              <a:ext uri="{FF2B5EF4-FFF2-40B4-BE49-F238E27FC236}">
                <a16:creationId xmlns:a16="http://schemas.microsoft.com/office/drawing/2014/main" id="{C2DDD51E-674A-4638-A722-B0C813A3217C}"/>
              </a:ext>
            </a:extLst>
          </p:cNvPr>
          <p:cNvCxnSpPr/>
          <p:nvPr/>
        </p:nvCxnSpPr>
        <p:spPr>
          <a:xfrm flipV="1">
            <a:off x="5647361" y="1805682"/>
            <a:ext cx="2780871" cy="16627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Пряма зі стрілкою 9">
            <a:extLst>
              <a:ext uri="{FF2B5EF4-FFF2-40B4-BE49-F238E27FC236}">
                <a16:creationId xmlns:a16="http://schemas.microsoft.com/office/drawing/2014/main" id="{E1637205-84FA-4BF3-8DFE-F0B431968DD0}"/>
              </a:ext>
            </a:extLst>
          </p:cNvPr>
          <p:cNvCxnSpPr>
            <a:cxnSpLocks/>
          </p:cNvCxnSpPr>
          <p:nvPr/>
        </p:nvCxnSpPr>
        <p:spPr>
          <a:xfrm flipV="1">
            <a:off x="5698731" y="1822806"/>
            <a:ext cx="2686692" cy="18681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362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0A35F378-BAF9-42EB-BAE3-CB4A1675FCFE}"/>
              </a:ext>
            </a:extLst>
          </p:cNvPr>
          <p:cNvPicPr>
            <a:picLocks noGrp="1" noChangeAspect="1"/>
          </p:cNvPicPr>
          <p:nvPr>
            <p:ph idx="1"/>
          </p:nvPr>
        </p:nvPicPr>
        <p:blipFill>
          <a:blip r:embed="rId2"/>
          <a:stretch>
            <a:fillRect/>
          </a:stretch>
        </p:blipFill>
        <p:spPr>
          <a:xfrm>
            <a:off x="751084" y="2614925"/>
            <a:ext cx="5475698" cy="2849795"/>
          </a:xfrm>
        </p:spPr>
      </p:pic>
      <p:pic>
        <p:nvPicPr>
          <p:cNvPr id="5" name="Рисунок 5">
            <a:extLst>
              <a:ext uri="{FF2B5EF4-FFF2-40B4-BE49-F238E27FC236}">
                <a16:creationId xmlns:a16="http://schemas.microsoft.com/office/drawing/2014/main" id="{00BF65CF-6FA0-4CC7-AEB3-04B1CF3455AE}"/>
              </a:ext>
            </a:extLst>
          </p:cNvPr>
          <p:cNvPicPr>
            <a:picLocks noChangeAspect="1"/>
          </p:cNvPicPr>
          <p:nvPr/>
        </p:nvPicPr>
        <p:blipFill>
          <a:blip r:embed="rId3"/>
          <a:stretch>
            <a:fillRect/>
          </a:stretch>
        </p:blipFill>
        <p:spPr>
          <a:xfrm>
            <a:off x="6222716" y="-819"/>
            <a:ext cx="5970996" cy="5601053"/>
          </a:xfrm>
          <a:prstGeom prst="rect">
            <a:avLst/>
          </a:prstGeom>
        </p:spPr>
      </p:pic>
      <p:cxnSp>
        <p:nvCxnSpPr>
          <p:cNvPr id="6" name="Пряма зі стрілкою 5">
            <a:extLst>
              <a:ext uri="{FF2B5EF4-FFF2-40B4-BE49-F238E27FC236}">
                <a16:creationId xmlns:a16="http://schemas.microsoft.com/office/drawing/2014/main" id="{7DC9953B-DFED-4AEA-97D7-56CAC51E704C}"/>
              </a:ext>
            </a:extLst>
          </p:cNvPr>
          <p:cNvCxnSpPr/>
          <p:nvPr/>
        </p:nvCxnSpPr>
        <p:spPr>
          <a:xfrm flipV="1">
            <a:off x="6101137" y="1805682"/>
            <a:ext cx="2327095" cy="1833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6596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7D87777D-B1F1-41C6-9780-E97566AD5C1A}"/>
              </a:ext>
            </a:extLst>
          </p:cNvPr>
          <p:cNvPicPr>
            <a:picLocks noGrp="1" noChangeAspect="1"/>
          </p:cNvPicPr>
          <p:nvPr>
            <p:ph idx="1"/>
          </p:nvPr>
        </p:nvPicPr>
        <p:blipFill>
          <a:blip r:embed="rId2"/>
          <a:stretch>
            <a:fillRect/>
          </a:stretch>
        </p:blipFill>
        <p:spPr>
          <a:xfrm>
            <a:off x="836540" y="2612517"/>
            <a:ext cx="4559908" cy="2948792"/>
          </a:xfrm>
        </p:spPr>
      </p:pic>
      <p:pic>
        <p:nvPicPr>
          <p:cNvPr id="8" name="Рисунок 5">
            <a:extLst>
              <a:ext uri="{FF2B5EF4-FFF2-40B4-BE49-F238E27FC236}">
                <a16:creationId xmlns:a16="http://schemas.microsoft.com/office/drawing/2014/main" id="{F1871E90-FCCD-4036-B529-5762A6AF8226}"/>
              </a:ext>
            </a:extLst>
          </p:cNvPr>
          <p:cNvPicPr>
            <a:picLocks noChangeAspect="1"/>
          </p:cNvPicPr>
          <p:nvPr/>
        </p:nvPicPr>
        <p:blipFill>
          <a:blip r:embed="rId3"/>
          <a:stretch>
            <a:fillRect/>
          </a:stretch>
        </p:blipFill>
        <p:spPr>
          <a:xfrm>
            <a:off x="6222716" y="-819"/>
            <a:ext cx="5970996" cy="5601053"/>
          </a:xfrm>
          <a:prstGeom prst="rect">
            <a:avLst/>
          </a:prstGeom>
        </p:spPr>
      </p:pic>
    </p:spTree>
    <p:extLst>
      <p:ext uri="{BB962C8B-B14F-4D97-AF65-F5344CB8AC3E}">
        <p14:creationId xmlns:p14="http://schemas.microsoft.com/office/powerpoint/2010/main" val="362952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5DF406-E03E-4278-AC5F-C3778FC4A2BC}"/>
              </a:ext>
            </a:extLst>
          </p:cNvPr>
          <p:cNvSpPr>
            <a:spLocks noGrp="1"/>
          </p:cNvSpPr>
          <p:nvPr>
            <p:ph type="title"/>
          </p:nvPr>
        </p:nvSpPr>
        <p:spPr>
          <a:xfrm>
            <a:off x="838200" y="365125"/>
            <a:ext cx="10515600" cy="563563"/>
          </a:xfrm>
        </p:spPr>
        <p:txBody>
          <a:bodyPr>
            <a:normAutofit/>
          </a:bodyPr>
          <a:lstStyle/>
          <a:p>
            <a:r>
              <a:rPr lang="uk-UA" sz="3200">
                <a:latin typeface="Calibri"/>
                <a:cs typeface="Calibri Light"/>
              </a:rPr>
              <a:t>Тепер щось чучуть складніше</a:t>
            </a:r>
          </a:p>
        </p:txBody>
      </p:sp>
      <p:pic>
        <p:nvPicPr>
          <p:cNvPr id="7" name="Рисунок 7" descr="Зображення, що містить текст, карта&#10;&#10;Опис створено автоматично">
            <a:extLst>
              <a:ext uri="{FF2B5EF4-FFF2-40B4-BE49-F238E27FC236}">
                <a16:creationId xmlns:a16="http://schemas.microsoft.com/office/drawing/2014/main" id="{D13B733E-DD9B-4EEA-A502-1C33265B88D4}"/>
              </a:ext>
            </a:extLst>
          </p:cNvPr>
          <p:cNvPicPr>
            <a:picLocks noGrp="1" noChangeAspect="1"/>
          </p:cNvPicPr>
          <p:nvPr>
            <p:ph idx="1"/>
          </p:nvPr>
        </p:nvPicPr>
        <p:blipFill>
          <a:blip r:embed="rId2"/>
          <a:stretch>
            <a:fillRect/>
          </a:stretch>
        </p:blipFill>
        <p:spPr>
          <a:xfrm>
            <a:off x="2693318" y="1508839"/>
            <a:ext cx="6137543" cy="4351338"/>
          </a:xfrm>
        </p:spPr>
      </p:pic>
    </p:spTree>
    <p:extLst>
      <p:ext uri="{BB962C8B-B14F-4D97-AF65-F5344CB8AC3E}">
        <p14:creationId xmlns:p14="http://schemas.microsoft.com/office/powerpoint/2010/main" val="1383330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F4450B-DDCB-4ECB-B420-2E9B281C8CA2}"/>
              </a:ext>
            </a:extLst>
          </p:cNvPr>
          <p:cNvSpPr>
            <a:spLocks noGrp="1"/>
          </p:cNvSpPr>
          <p:nvPr>
            <p:ph type="title"/>
          </p:nvPr>
        </p:nvSpPr>
        <p:spPr>
          <a:xfrm>
            <a:off x="838200" y="365125"/>
            <a:ext cx="10515600" cy="537878"/>
          </a:xfrm>
        </p:spPr>
        <p:txBody>
          <a:bodyPr>
            <a:normAutofit/>
          </a:bodyPr>
          <a:lstStyle/>
          <a:p>
            <a:r>
              <a:rPr lang="uk-UA" sz="3200">
                <a:latin typeface="Calibri"/>
                <a:cs typeface="Calibri"/>
              </a:rPr>
              <a:t>Як усе працює насправді у кучі?</a:t>
            </a:r>
            <a:endParaRPr lang="uk-UA" sz="3200">
              <a:ea typeface="+mj-lt"/>
              <a:cs typeface="+mj-lt"/>
            </a:endParaRPr>
          </a:p>
        </p:txBody>
      </p:sp>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A6E71013-F274-4813-9402-06F73A908CA0}"/>
              </a:ext>
            </a:extLst>
          </p:cNvPr>
          <p:cNvPicPr>
            <a:picLocks noChangeAspect="1"/>
          </p:cNvPicPr>
          <p:nvPr/>
        </p:nvPicPr>
        <p:blipFill>
          <a:blip r:embed="rId2"/>
          <a:stretch>
            <a:fillRect/>
          </a:stretch>
        </p:blipFill>
        <p:spPr>
          <a:xfrm>
            <a:off x="212332" y="1603657"/>
            <a:ext cx="6707310" cy="4301386"/>
          </a:xfrm>
          <a:prstGeom prst="rect">
            <a:avLst/>
          </a:prstGeom>
        </p:spPr>
      </p:pic>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3"/>
          <a:stretch>
            <a:fillRect/>
          </a:stretch>
        </p:blipFill>
        <p:spPr>
          <a:xfrm>
            <a:off x="7010399" y="3703539"/>
            <a:ext cx="4969268" cy="2105080"/>
          </a:xfrm>
          <a:prstGeom prst="rect">
            <a:avLst/>
          </a:prstGeom>
        </p:spPr>
      </p:pic>
    </p:spTree>
    <p:extLst>
      <p:ext uri="{BB962C8B-B14F-4D97-AF65-F5344CB8AC3E}">
        <p14:creationId xmlns:p14="http://schemas.microsoft.com/office/powerpoint/2010/main" val="3161439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8" name="Рисунок 8" descr="Зображення, що містить знімок екрана&#10;&#10;Опис створено автоматично">
            <a:extLst>
              <a:ext uri="{FF2B5EF4-FFF2-40B4-BE49-F238E27FC236}">
                <a16:creationId xmlns:a16="http://schemas.microsoft.com/office/drawing/2014/main" id="{78359D78-38DE-4D8A-8F43-D1107803F967}"/>
              </a:ext>
            </a:extLst>
          </p:cNvPr>
          <p:cNvPicPr>
            <a:picLocks noChangeAspect="1"/>
          </p:cNvPicPr>
          <p:nvPr/>
        </p:nvPicPr>
        <p:blipFill>
          <a:blip r:embed="rId3"/>
          <a:stretch>
            <a:fillRect/>
          </a:stretch>
        </p:blipFill>
        <p:spPr>
          <a:xfrm>
            <a:off x="220894" y="1595696"/>
            <a:ext cx="6621694" cy="4411486"/>
          </a:xfrm>
          <a:prstGeom prst="rect">
            <a:avLst/>
          </a:prstGeom>
        </p:spPr>
      </p:pic>
    </p:spTree>
    <p:extLst>
      <p:ext uri="{BB962C8B-B14F-4D97-AF65-F5344CB8AC3E}">
        <p14:creationId xmlns:p14="http://schemas.microsoft.com/office/powerpoint/2010/main" val="910073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3" name="Рисунок 5" descr="Зображення, що містить знімок екрана&#10;&#10;Опис створено автоматично">
            <a:extLst>
              <a:ext uri="{FF2B5EF4-FFF2-40B4-BE49-F238E27FC236}">
                <a16:creationId xmlns:a16="http://schemas.microsoft.com/office/drawing/2014/main" id="{62A1B040-690F-4A2C-9AB3-C193498FF7BB}"/>
              </a:ext>
            </a:extLst>
          </p:cNvPr>
          <p:cNvPicPr>
            <a:picLocks noChangeAspect="1"/>
          </p:cNvPicPr>
          <p:nvPr/>
        </p:nvPicPr>
        <p:blipFill>
          <a:blip r:embed="rId3"/>
          <a:stretch>
            <a:fillRect/>
          </a:stretch>
        </p:blipFill>
        <p:spPr>
          <a:xfrm>
            <a:off x="272264" y="1675544"/>
            <a:ext cx="6570322" cy="4371653"/>
          </a:xfrm>
          <a:prstGeom prst="rect">
            <a:avLst/>
          </a:prstGeom>
        </p:spPr>
      </p:pic>
      <p:sp>
        <p:nvSpPr>
          <p:cNvPr id="7" name="Заголовок 6">
            <a:extLst>
              <a:ext uri="{FF2B5EF4-FFF2-40B4-BE49-F238E27FC236}">
                <a16:creationId xmlns:a16="http://schemas.microsoft.com/office/drawing/2014/main" id="{8B9E6E18-F1B7-494C-86AF-E4D9F16E08F2}"/>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425541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3" name="Рисунок 5" descr="Зображення, що містить знімок екрана&#10;&#10;Опис створено автоматично">
            <a:extLst>
              <a:ext uri="{FF2B5EF4-FFF2-40B4-BE49-F238E27FC236}">
                <a16:creationId xmlns:a16="http://schemas.microsoft.com/office/drawing/2014/main" id="{E6171CF8-C941-4C04-B7D4-CD44E871CCA4}"/>
              </a:ext>
            </a:extLst>
          </p:cNvPr>
          <p:cNvPicPr>
            <a:picLocks noChangeAspect="1"/>
          </p:cNvPicPr>
          <p:nvPr/>
        </p:nvPicPr>
        <p:blipFill>
          <a:blip r:embed="rId3"/>
          <a:stretch>
            <a:fillRect/>
          </a:stretch>
        </p:blipFill>
        <p:spPr>
          <a:xfrm>
            <a:off x="220895" y="1595614"/>
            <a:ext cx="6596008" cy="4420213"/>
          </a:xfrm>
          <a:prstGeom prst="rect">
            <a:avLst/>
          </a:prstGeom>
        </p:spPr>
      </p:pic>
      <p:sp>
        <p:nvSpPr>
          <p:cNvPr id="7" name="Заголовок 6">
            <a:extLst>
              <a:ext uri="{FF2B5EF4-FFF2-40B4-BE49-F238E27FC236}">
                <a16:creationId xmlns:a16="http://schemas.microsoft.com/office/drawing/2014/main" id="{B521DE7C-1FB5-4E1D-8553-C3D5037892BB}"/>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154746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EDD1CE-1598-4961-9988-36B144D1BCE8}"/>
              </a:ext>
            </a:extLst>
          </p:cNvPr>
          <p:cNvSpPr>
            <a:spLocks noGrp="1"/>
          </p:cNvSpPr>
          <p:nvPr>
            <p:ph type="title"/>
          </p:nvPr>
        </p:nvSpPr>
        <p:spPr>
          <a:xfrm>
            <a:off x="838200" y="217920"/>
            <a:ext cx="10515600" cy="613531"/>
          </a:xfrm>
        </p:spPr>
        <p:txBody>
          <a:bodyPr/>
          <a:lstStyle/>
          <a:p>
            <a:r>
              <a:rPr lang="uk-UA" sz="3200">
                <a:latin typeface="Calibri"/>
                <a:ea typeface="+mj-lt"/>
                <a:cs typeface="Calibri"/>
              </a:rPr>
              <a:t>Структури / Structure  </a:t>
            </a:r>
            <a:endParaRPr lang="uk-UA" sz="3200">
              <a:ea typeface="+mj-lt"/>
              <a:cs typeface="+mj-lt"/>
            </a:endParaRPr>
          </a:p>
        </p:txBody>
      </p:sp>
      <p:sp>
        <p:nvSpPr>
          <p:cNvPr id="3" name="Місце для вмісту 2">
            <a:extLst>
              <a:ext uri="{FF2B5EF4-FFF2-40B4-BE49-F238E27FC236}">
                <a16:creationId xmlns:a16="http://schemas.microsoft.com/office/drawing/2014/main" id="{882BE738-49AD-4501-A4C8-8C48225A47CF}"/>
              </a:ext>
            </a:extLst>
          </p:cNvPr>
          <p:cNvSpPr>
            <a:spLocks noGrp="1"/>
          </p:cNvSpPr>
          <p:nvPr>
            <p:ph idx="1"/>
          </p:nvPr>
        </p:nvSpPr>
        <p:spPr>
          <a:xfrm>
            <a:off x="838200" y="1004716"/>
            <a:ext cx="10515600" cy="5172247"/>
          </a:xfrm>
        </p:spPr>
        <p:txBody>
          <a:bodyPr vert="horz" lIns="91440" tIns="45720" rIns="91440" bIns="45720" rtlCol="0" anchor="t">
            <a:normAutofit/>
          </a:bodyPr>
          <a:lstStyle/>
          <a:p>
            <a:pPr marL="0" indent="0">
              <a:spcBef>
                <a:spcPts val="0"/>
              </a:spcBef>
              <a:buNone/>
            </a:pPr>
            <a:r>
              <a:rPr lang="uk-UA" sz="1800" dirty="0">
                <a:solidFill>
                  <a:schemeClr val="accent1"/>
                </a:solidFill>
                <a:ea typeface="+mn-lt"/>
                <a:cs typeface="+mn-lt"/>
              </a:rPr>
              <a:t>struct </a:t>
            </a:r>
            <a:r>
              <a:rPr lang="uk-UA" sz="1800" dirty="0">
                <a:ea typeface="+mn-lt"/>
                <a:cs typeface="+mn-lt"/>
              </a:rPr>
              <a:t>(або тип структури) - це value type (тип за значенням ), який може містити у собі усе те </a:t>
            </a:r>
            <a:r>
              <a:rPr lang="uk-UA" sz="1800">
                <a:ea typeface="+mn-lt"/>
                <a:cs typeface="+mn-lt"/>
              </a:rPr>
              <a:t>саме що і класи.</a:t>
            </a:r>
            <a:endParaRPr lang="uk-UA" sz="1800" dirty="0">
              <a:ea typeface="+mn-lt"/>
              <a:cs typeface="+mn-lt"/>
            </a:endParaRPr>
          </a:p>
          <a:p>
            <a:pPr marL="0" indent="0">
              <a:spcBef>
                <a:spcPts val="0"/>
              </a:spcBef>
              <a:buNone/>
            </a:pPr>
            <a:r>
              <a:rPr lang="uk-UA" sz="1800">
                <a:ea typeface="+mn-lt"/>
                <a:cs typeface="+mn-lt"/>
              </a:rPr>
              <a:t>(Конструктори, статичний конструктор, константи, поля, методи, властивості, індексатори, </a:t>
            </a:r>
            <a:r>
              <a:rPr lang="uk-UA" sz="1800" dirty="0">
                <a:ea typeface="+mn-lt"/>
                <a:cs typeface="+mn-lt"/>
              </a:rPr>
              <a:t>оператори, події та вкладені типи)</a:t>
            </a:r>
            <a:endParaRPr lang="uk-UA" sz="1800">
              <a:cs typeface="Calibri"/>
            </a:endParaRPr>
          </a:p>
          <a:p>
            <a:pPr marL="0" indent="0">
              <a:spcBef>
                <a:spcPts val="0"/>
              </a:spcBef>
              <a:buNone/>
            </a:pPr>
            <a:endParaRPr lang="uk-UA" sz="1800" dirty="0">
              <a:ea typeface="+mn-lt"/>
              <a:cs typeface="+mn-lt"/>
            </a:endParaRPr>
          </a:p>
          <a:p>
            <a:pPr marL="0" indent="0">
              <a:buNone/>
            </a:pPr>
            <a:r>
              <a:rPr lang="uk-UA" sz="1800">
                <a:ea typeface="+mn-lt"/>
                <a:cs typeface="+mn-lt"/>
              </a:rPr>
              <a:t>Для того щоб вказати що ваш тип є структурою а не класом чи інтерфейсом, ви використовуєте </a:t>
            </a:r>
            <a:r>
              <a:rPr lang="uk-UA" sz="1800" dirty="0">
                <a:ea typeface="+mn-lt"/>
                <a:cs typeface="+mn-lt"/>
              </a:rPr>
              <a:t>ключове слово </a:t>
            </a:r>
            <a:r>
              <a:rPr lang="uk-UA" sz="1800">
                <a:solidFill>
                  <a:schemeClr val="accent1"/>
                </a:solidFill>
                <a:ea typeface="+mn-lt"/>
                <a:cs typeface="+mn-lt"/>
              </a:rPr>
              <a:t>struct</a:t>
            </a:r>
            <a:r>
              <a:rPr lang="uk-UA" sz="1800">
                <a:ea typeface="+mn-lt"/>
                <a:cs typeface="+mn-lt"/>
              </a:rPr>
              <a:t>.</a:t>
            </a:r>
            <a:endParaRPr lang="uk-UA" sz="1800" dirty="0">
              <a:ea typeface="+mn-lt"/>
              <a:cs typeface="+mn-lt"/>
            </a:endParaRPr>
          </a:p>
          <a:p>
            <a:pPr marL="0" indent="0">
              <a:buNone/>
            </a:pPr>
            <a:endParaRPr lang="uk-UA" sz="1800" dirty="0">
              <a:ea typeface="+mn-lt"/>
              <a:cs typeface="+mn-lt"/>
            </a:endParaRPr>
          </a:p>
          <a:p>
            <a:pPr marL="0" indent="0">
              <a:buNone/>
            </a:pPr>
            <a:endParaRPr lang="uk-UA" sz="1800" dirty="0">
              <a:cs typeface="Calibri" panose="020F0502020204030204"/>
            </a:endParaRPr>
          </a:p>
        </p:txBody>
      </p:sp>
      <p:pic>
        <p:nvPicPr>
          <p:cNvPr id="5" name="Рисунок 8" descr="Зображення, що містить малювання, годинник&#10;&#10;Опис створено автоматично">
            <a:extLst>
              <a:ext uri="{FF2B5EF4-FFF2-40B4-BE49-F238E27FC236}">
                <a16:creationId xmlns:a16="http://schemas.microsoft.com/office/drawing/2014/main" id="{70868075-CCF5-4E40-9D5B-E4761BF82BE1}"/>
              </a:ext>
            </a:extLst>
          </p:cNvPr>
          <p:cNvPicPr>
            <a:picLocks noChangeAspect="1"/>
          </p:cNvPicPr>
          <p:nvPr/>
        </p:nvPicPr>
        <p:blipFill>
          <a:blip r:embed="rId2"/>
          <a:stretch>
            <a:fillRect/>
          </a:stretch>
        </p:blipFill>
        <p:spPr>
          <a:xfrm>
            <a:off x="8162059" y="4202419"/>
            <a:ext cx="2743200" cy="1431890"/>
          </a:xfrm>
          <a:prstGeom prst="rect">
            <a:avLst/>
          </a:prstGeom>
        </p:spPr>
      </p:pic>
      <p:pic>
        <p:nvPicPr>
          <p:cNvPr id="10" name="Рисунок 10" descr="Зображення, що містить знімок екрана&#10;&#10;Опис створено автоматично">
            <a:extLst>
              <a:ext uri="{FF2B5EF4-FFF2-40B4-BE49-F238E27FC236}">
                <a16:creationId xmlns:a16="http://schemas.microsoft.com/office/drawing/2014/main" id="{AFDEF8DA-52D5-450E-8AEE-1AEE0F4B41C6}"/>
              </a:ext>
            </a:extLst>
          </p:cNvPr>
          <p:cNvPicPr>
            <a:picLocks noChangeAspect="1"/>
          </p:cNvPicPr>
          <p:nvPr/>
        </p:nvPicPr>
        <p:blipFill>
          <a:blip r:embed="rId3"/>
          <a:stretch>
            <a:fillRect/>
          </a:stretch>
        </p:blipFill>
        <p:spPr>
          <a:xfrm>
            <a:off x="836468" y="3262898"/>
            <a:ext cx="4154631" cy="3051160"/>
          </a:xfrm>
          <a:prstGeom prst="rect">
            <a:avLst/>
          </a:prstGeom>
        </p:spPr>
      </p:pic>
    </p:spTree>
    <p:extLst>
      <p:ext uri="{BB962C8B-B14F-4D97-AF65-F5344CB8AC3E}">
        <p14:creationId xmlns:p14="http://schemas.microsoft.com/office/powerpoint/2010/main" val="102265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3" name="Рисунок 5" descr="Зображення, що містить знімок екрана&#10;&#10;Опис створено автоматично">
            <a:extLst>
              <a:ext uri="{FF2B5EF4-FFF2-40B4-BE49-F238E27FC236}">
                <a16:creationId xmlns:a16="http://schemas.microsoft.com/office/drawing/2014/main" id="{2C0DE9FF-B510-4030-BFC5-959A7F5AD185}"/>
              </a:ext>
            </a:extLst>
          </p:cNvPr>
          <p:cNvPicPr>
            <a:picLocks noChangeAspect="1"/>
          </p:cNvPicPr>
          <p:nvPr/>
        </p:nvPicPr>
        <p:blipFill>
          <a:blip r:embed="rId3"/>
          <a:stretch>
            <a:fillRect/>
          </a:stretch>
        </p:blipFill>
        <p:spPr>
          <a:xfrm>
            <a:off x="220894" y="1814650"/>
            <a:ext cx="6792929" cy="4136252"/>
          </a:xfrm>
          <a:prstGeom prst="rect">
            <a:avLst/>
          </a:prstGeom>
        </p:spPr>
      </p:pic>
      <p:sp>
        <p:nvSpPr>
          <p:cNvPr id="7" name="Заголовок 6">
            <a:extLst>
              <a:ext uri="{FF2B5EF4-FFF2-40B4-BE49-F238E27FC236}">
                <a16:creationId xmlns:a16="http://schemas.microsoft.com/office/drawing/2014/main" id="{1204FAA4-3F15-4FAE-8963-3907EFB73F3D}"/>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4102876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3" name="Рисунок 5" descr="Зображення, що містить знімок екрана&#10;&#10;Опис створено автоматично">
            <a:extLst>
              <a:ext uri="{FF2B5EF4-FFF2-40B4-BE49-F238E27FC236}">
                <a16:creationId xmlns:a16="http://schemas.microsoft.com/office/drawing/2014/main" id="{08C04D2B-9129-4B4D-8A1D-FBDB22EAEF78}"/>
              </a:ext>
            </a:extLst>
          </p:cNvPr>
          <p:cNvPicPr>
            <a:picLocks noChangeAspect="1"/>
          </p:cNvPicPr>
          <p:nvPr/>
        </p:nvPicPr>
        <p:blipFill>
          <a:blip r:embed="rId3"/>
          <a:stretch>
            <a:fillRect/>
          </a:stretch>
        </p:blipFill>
        <p:spPr>
          <a:xfrm>
            <a:off x="212333" y="1905524"/>
            <a:ext cx="6801491" cy="4022998"/>
          </a:xfrm>
          <a:prstGeom prst="rect">
            <a:avLst/>
          </a:prstGeom>
        </p:spPr>
      </p:pic>
      <p:sp>
        <p:nvSpPr>
          <p:cNvPr id="7" name="Заголовок 6">
            <a:extLst>
              <a:ext uri="{FF2B5EF4-FFF2-40B4-BE49-F238E27FC236}">
                <a16:creationId xmlns:a16="http://schemas.microsoft.com/office/drawing/2014/main" id="{F9131F6B-80B4-4535-9EF4-2D675BBF7518}"/>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4212600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5" descr="Зображення, що містить пташка&#10;&#10;Опис створено автоматично">
            <a:extLst>
              <a:ext uri="{FF2B5EF4-FFF2-40B4-BE49-F238E27FC236}">
                <a16:creationId xmlns:a16="http://schemas.microsoft.com/office/drawing/2014/main" id="{94304085-CB11-47F8-AEB5-83E9D6729B5E}"/>
              </a:ext>
            </a:extLst>
          </p:cNvPr>
          <p:cNvPicPr>
            <a:picLocks noChangeAspect="1"/>
          </p:cNvPicPr>
          <p:nvPr/>
        </p:nvPicPr>
        <p:blipFill>
          <a:blip r:embed="rId2"/>
          <a:stretch>
            <a:fillRect/>
          </a:stretch>
        </p:blipFill>
        <p:spPr>
          <a:xfrm>
            <a:off x="7010399" y="3703539"/>
            <a:ext cx="4969268" cy="2105080"/>
          </a:xfrm>
          <a:prstGeom prst="rect">
            <a:avLst/>
          </a:prstGeom>
        </p:spPr>
      </p:pic>
      <p:pic>
        <p:nvPicPr>
          <p:cNvPr id="3" name="Рисунок 5" descr="Зображення, що містить знімок екрана&#10;&#10;Опис створено автоматично">
            <a:extLst>
              <a:ext uri="{FF2B5EF4-FFF2-40B4-BE49-F238E27FC236}">
                <a16:creationId xmlns:a16="http://schemas.microsoft.com/office/drawing/2014/main" id="{9BC91309-D8CE-491A-8FD0-A247A690E831}"/>
              </a:ext>
            </a:extLst>
          </p:cNvPr>
          <p:cNvPicPr>
            <a:picLocks noChangeAspect="1"/>
          </p:cNvPicPr>
          <p:nvPr/>
        </p:nvPicPr>
        <p:blipFill>
          <a:blip r:embed="rId3"/>
          <a:stretch>
            <a:fillRect/>
          </a:stretch>
        </p:blipFill>
        <p:spPr>
          <a:xfrm>
            <a:off x="220895" y="2156705"/>
            <a:ext cx="6792929" cy="4017220"/>
          </a:xfrm>
          <a:prstGeom prst="rect">
            <a:avLst/>
          </a:prstGeom>
        </p:spPr>
      </p:pic>
      <p:sp>
        <p:nvSpPr>
          <p:cNvPr id="7" name="Заголовок 6">
            <a:extLst>
              <a:ext uri="{FF2B5EF4-FFF2-40B4-BE49-F238E27FC236}">
                <a16:creationId xmlns:a16="http://schemas.microsoft.com/office/drawing/2014/main" id="{0F1B46C1-4FE7-4B01-A76D-3A798F82780A}"/>
              </a:ext>
            </a:extLst>
          </p:cNvPr>
          <p:cNvSpPr>
            <a:spLocks noGrp="1"/>
          </p:cNvSpPr>
          <p:nvPr>
            <p:ph type="title"/>
          </p:nvPr>
        </p:nvSpPr>
        <p:spPr/>
        <p:txBody>
          <a:bodyPr/>
          <a:lstStyle/>
          <a:p>
            <a:endParaRPr lang="uk-UA"/>
          </a:p>
        </p:txBody>
      </p:sp>
    </p:spTree>
    <p:extLst>
      <p:ext uri="{BB962C8B-B14F-4D97-AF65-F5344CB8AC3E}">
        <p14:creationId xmlns:p14="http://schemas.microsoft.com/office/powerpoint/2010/main" val="53571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descr="Зображення, що містить малювання&#10;&#10;Опис створено автоматично">
            <a:extLst>
              <a:ext uri="{FF2B5EF4-FFF2-40B4-BE49-F238E27FC236}">
                <a16:creationId xmlns:a16="http://schemas.microsoft.com/office/drawing/2014/main" id="{D95B7E4F-C311-4F6A-A815-8E33D8CC8EDA}"/>
              </a:ext>
            </a:extLst>
          </p:cNvPr>
          <p:cNvPicPr>
            <a:picLocks noGrp="1" noChangeAspect="1"/>
          </p:cNvPicPr>
          <p:nvPr>
            <p:ph idx="1"/>
          </p:nvPr>
        </p:nvPicPr>
        <p:blipFill>
          <a:blip r:embed="rId2"/>
          <a:stretch>
            <a:fillRect/>
          </a:stretch>
        </p:blipFill>
        <p:spPr>
          <a:xfrm>
            <a:off x="2890142" y="1718130"/>
            <a:ext cx="6420277" cy="3359114"/>
          </a:xfrm>
        </p:spPr>
      </p:pic>
    </p:spTree>
    <p:extLst>
      <p:ext uri="{BB962C8B-B14F-4D97-AF65-F5344CB8AC3E}">
        <p14:creationId xmlns:p14="http://schemas.microsoft.com/office/powerpoint/2010/main" val="311498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4">
            <a:extLst>
              <a:ext uri="{FF2B5EF4-FFF2-40B4-BE49-F238E27FC236}">
                <a16:creationId xmlns:a16="http://schemas.microsoft.com/office/drawing/2014/main" id="{A4605416-268B-44B9-A2A2-B5C7209BEB13}"/>
              </a:ext>
            </a:extLst>
          </p:cNvPr>
          <p:cNvPicPr>
            <a:picLocks noChangeAspect="1"/>
          </p:cNvPicPr>
          <p:nvPr/>
        </p:nvPicPr>
        <p:blipFill>
          <a:blip r:embed="rId2"/>
          <a:stretch>
            <a:fillRect/>
          </a:stretch>
        </p:blipFill>
        <p:spPr>
          <a:xfrm>
            <a:off x="2455524" y="1324511"/>
            <a:ext cx="6655941" cy="4440147"/>
          </a:xfrm>
          <a:prstGeom prst="rect">
            <a:avLst/>
          </a:prstGeom>
        </p:spPr>
      </p:pic>
    </p:spTree>
    <p:extLst>
      <p:ext uri="{BB962C8B-B14F-4D97-AF65-F5344CB8AC3E}">
        <p14:creationId xmlns:p14="http://schemas.microsoft.com/office/powerpoint/2010/main" val="25365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A74FDE-4E54-4E34-B73A-32663BCC7B2D}"/>
              </a:ext>
            </a:extLst>
          </p:cNvPr>
          <p:cNvSpPr>
            <a:spLocks noGrp="1"/>
          </p:cNvSpPr>
          <p:nvPr>
            <p:ph type="title"/>
          </p:nvPr>
        </p:nvSpPr>
        <p:spPr>
          <a:xfrm>
            <a:off x="838200" y="365125"/>
            <a:ext cx="10515600" cy="514926"/>
          </a:xfrm>
        </p:spPr>
        <p:txBody>
          <a:bodyPr/>
          <a:lstStyle/>
          <a:p>
            <a:r>
              <a:rPr lang="uk-UA" sz="2800">
                <a:latin typeface="Calibri"/>
                <a:ea typeface="+mj-lt"/>
                <a:cs typeface="+mj-lt"/>
              </a:rPr>
              <a:t>Вибір між класом та структурою / </a:t>
            </a:r>
            <a:r>
              <a:rPr lang="uk-UA" sz="2800">
                <a:latin typeface="Calibri"/>
                <a:cs typeface="Calibri"/>
              </a:rPr>
              <a:t>Choosing Between Class and Struct</a:t>
            </a:r>
          </a:p>
        </p:txBody>
      </p:sp>
      <p:sp>
        <p:nvSpPr>
          <p:cNvPr id="3" name="Місце для вмісту 2">
            <a:extLst>
              <a:ext uri="{FF2B5EF4-FFF2-40B4-BE49-F238E27FC236}">
                <a16:creationId xmlns:a16="http://schemas.microsoft.com/office/drawing/2014/main" id="{21D58C8C-3578-4FC8-BCED-94A96212EED4}"/>
              </a:ext>
            </a:extLst>
          </p:cNvPr>
          <p:cNvSpPr>
            <a:spLocks noGrp="1"/>
          </p:cNvSpPr>
          <p:nvPr>
            <p:ph idx="1"/>
          </p:nvPr>
        </p:nvSpPr>
        <p:spPr>
          <a:xfrm>
            <a:off x="838200" y="1047413"/>
            <a:ext cx="9858982" cy="5575401"/>
          </a:xfrm>
        </p:spPr>
        <p:txBody>
          <a:bodyPr vert="horz" lIns="91440" tIns="45720" rIns="91440" bIns="45720" rtlCol="0" anchor="t">
            <a:noAutofit/>
          </a:bodyPr>
          <a:lstStyle/>
          <a:p>
            <a:pPr marL="0" indent="0" algn="just">
              <a:buNone/>
            </a:pPr>
            <a:r>
              <a:rPr lang="uk-UA" sz="1400">
                <a:latin typeface="Calibri Light"/>
                <a:ea typeface="+mn-lt"/>
                <a:cs typeface="+mn-lt"/>
              </a:rPr>
              <a:t>Одне з основних рішень під час створення вашої програми, з якими стикається кожен програміст, полягає в тому, чи слід проектувати тип, як клас (reference type), чи як структуру (value type). Добре розуміння відмінностей у поведінці reference type та value type є вирішальним для прийняття такого рішення.</a:t>
            </a:r>
            <a:endParaRPr lang="uk-UA" sz="1400">
              <a:latin typeface="Calibri Light"/>
              <a:cs typeface="Calibri" panose="020F0502020204030204"/>
            </a:endParaRPr>
          </a:p>
          <a:p>
            <a:pPr marL="0" indent="0" algn="just">
              <a:buNone/>
            </a:pPr>
            <a:r>
              <a:rPr lang="uk-UA" sz="1400" dirty="0">
                <a:latin typeface="Calibri Light"/>
                <a:cs typeface="Calibri Light"/>
              </a:rPr>
              <a:t>Перша різниця між reference type та value type, полягає в тому, що reference type мешкають у кучі та автоматично очищуються </a:t>
            </a:r>
            <a:r>
              <a:rPr lang="uk-UA" sz="1400">
                <a:latin typeface="Calibri Light"/>
                <a:cs typeface="Calibri Light"/>
              </a:rPr>
              <a:t>програмою, лише тоді, як куча забита, тоді як value type мешкають, або в стеку, або вбудовані в інших reference </a:t>
            </a:r>
            <a:r>
              <a:rPr lang="uk-UA" sz="1400" dirty="0">
                <a:latin typeface="Calibri Light"/>
                <a:cs typeface="Calibri Light"/>
              </a:rPr>
              <a:t>type обєктах, і видаляються, коли метод завершив своє виконання або коли видаляється reference type обєкт. Отже, створення та видалення value типів загалом дешевші за рстворення та видалення reference типів.</a:t>
            </a:r>
            <a:endParaRPr lang="uk-UA" dirty="0">
              <a:cs typeface="Calibri"/>
            </a:endParaRPr>
          </a:p>
          <a:p>
            <a:pPr marL="0" indent="0" algn="just">
              <a:buNone/>
            </a:pPr>
            <a:r>
              <a:rPr lang="uk-UA" sz="1400" dirty="0">
                <a:latin typeface="Calibri Light"/>
                <a:ea typeface="+mn-lt"/>
                <a:cs typeface="+mn-lt"/>
              </a:rPr>
              <a:t>Далі масиви reference типів, елементи такого масиву є лише посиланнями на екземпляри </a:t>
            </a:r>
            <a:r>
              <a:rPr lang="uk-UA" sz="1400" dirty="0">
                <a:latin typeface="Calibri Light"/>
                <a:ea typeface="+mn-lt"/>
                <a:cs typeface="Calibri Light"/>
              </a:rPr>
              <a:t>reference </a:t>
            </a:r>
            <a:r>
              <a:rPr lang="uk-UA" sz="1400" dirty="0">
                <a:latin typeface="Calibri Light"/>
                <a:ea typeface="+mn-lt"/>
                <a:cs typeface="+mn-lt"/>
              </a:rPr>
              <a:t>типу, що знаходяться в кучі. Елементи масиву </a:t>
            </a:r>
            <a:r>
              <a:rPr lang="uk-UA" sz="1400" dirty="0">
                <a:latin typeface="Calibri Light"/>
                <a:ea typeface="+mn-lt"/>
                <a:cs typeface="Calibri Light"/>
              </a:rPr>
              <a:t>value типів</a:t>
            </a:r>
            <a:r>
              <a:rPr lang="uk-UA" sz="1400" dirty="0">
                <a:latin typeface="Calibri Light"/>
                <a:ea typeface="+mn-lt"/>
                <a:cs typeface="+mn-lt"/>
              </a:rPr>
              <a:t> є фактичними екземплярами </a:t>
            </a:r>
            <a:r>
              <a:rPr lang="uk-UA" sz="1400" dirty="0">
                <a:latin typeface="Calibri Light"/>
                <a:ea typeface="+mn-lt"/>
                <a:cs typeface="Calibri Light"/>
              </a:rPr>
              <a:t>value </a:t>
            </a:r>
            <a:r>
              <a:rPr lang="uk-UA" sz="1400" dirty="0">
                <a:latin typeface="Calibri Light"/>
                <a:ea typeface="+mn-lt"/>
                <a:cs typeface="+mn-lt"/>
              </a:rPr>
              <a:t>типу. Отже, </a:t>
            </a:r>
            <a:r>
              <a:rPr lang="uk-UA" sz="1400" dirty="0">
                <a:latin typeface="Calibri Light"/>
                <a:ea typeface="+mn-lt"/>
                <a:cs typeface="Calibri Light"/>
              </a:rPr>
              <a:t>створення та видалення</a:t>
            </a:r>
            <a:r>
              <a:rPr lang="uk-UA" sz="1400" dirty="0">
                <a:latin typeface="Calibri Light"/>
                <a:ea typeface="+mn-lt"/>
                <a:cs typeface="+mn-lt"/>
              </a:rPr>
              <a:t> масивів value типів набагато дешевші, ніж </a:t>
            </a:r>
            <a:r>
              <a:rPr lang="uk-UA" sz="1400" dirty="0">
                <a:latin typeface="Calibri Light"/>
                <a:ea typeface="+mn-lt"/>
                <a:cs typeface="Calibri Light"/>
              </a:rPr>
              <a:t>створення та видалення</a:t>
            </a:r>
            <a:r>
              <a:rPr lang="uk-UA" sz="1400" dirty="0">
                <a:latin typeface="Calibri Light"/>
                <a:ea typeface="+mn-lt"/>
                <a:cs typeface="+mn-lt"/>
              </a:rPr>
              <a:t> масивів </a:t>
            </a:r>
            <a:r>
              <a:rPr lang="uk-UA" sz="1400" dirty="0">
                <a:latin typeface="Calibri Light"/>
                <a:ea typeface="+mn-lt"/>
                <a:cs typeface="Calibri Light"/>
              </a:rPr>
              <a:t>reference </a:t>
            </a:r>
            <a:r>
              <a:rPr lang="uk-UA" sz="1400">
                <a:latin typeface="Calibri Light"/>
                <a:ea typeface="+mn-lt"/>
                <a:cs typeface="+mn-lt"/>
              </a:rPr>
              <a:t>типів.</a:t>
            </a:r>
            <a:endParaRPr lang="uk-UA" sz="1400">
              <a:latin typeface="Calibri Light"/>
              <a:cs typeface="Calibri" panose="020F0502020204030204"/>
            </a:endParaRPr>
          </a:p>
          <a:p>
            <a:pPr marL="0" indent="0" algn="just">
              <a:buNone/>
            </a:pPr>
            <a:r>
              <a:rPr lang="uk-UA" sz="1400">
                <a:latin typeface="Calibri Light"/>
                <a:ea typeface="+mn-lt"/>
                <a:cs typeface="+mn-lt"/>
              </a:rPr>
              <a:t>Наступна різниця пов'язана з використанням пам'яті. </a:t>
            </a:r>
            <a:r>
              <a:rPr lang="uk-UA" sz="1400">
                <a:latin typeface="Calibri Light"/>
                <a:ea typeface="+mn-lt"/>
                <a:cs typeface="Calibri"/>
              </a:rPr>
              <a:t>V</a:t>
            </a:r>
            <a:r>
              <a:rPr lang="uk-UA" sz="1400">
                <a:latin typeface="Calibri Light"/>
                <a:ea typeface="+mn-lt"/>
                <a:cs typeface="Calibri Light"/>
              </a:rPr>
              <a:t>alue т</a:t>
            </a:r>
            <a:r>
              <a:rPr lang="uk-UA" sz="1400">
                <a:latin typeface="Calibri Light"/>
                <a:ea typeface="+mn-lt"/>
                <a:cs typeface="+mn-lt"/>
              </a:rPr>
              <a:t>ипи поміщаються у </a:t>
            </a:r>
            <a:r>
              <a:rPr lang="uk-UA" sz="1400">
                <a:latin typeface="Calibri Light"/>
                <a:ea typeface="+mn-lt"/>
                <a:cs typeface="Calibri Light"/>
              </a:rPr>
              <a:t>reference типи, що називається Boxing, </a:t>
            </a:r>
            <a:r>
              <a:rPr lang="uk-UA" sz="1400">
                <a:latin typeface="Calibri Light"/>
                <a:ea typeface="+mn-lt"/>
                <a:cs typeface="+mn-lt"/>
              </a:rPr>
              <a:t>при переході до </a:t>
            </a:r>
            <a:r>
              <a:rPr lang="uk-UA" sz="1400">
                <a:latin typeface="Calibri Light"/>
                <a:ea typeface="+mn-lt"/>
                <a:cs typeface="Calibri Light"/>
              </a:rPr>
              <a:t>reference </a:t>
            </a:r>
            <a:r>
              <a:rPr lang="uk-UA" sz="1400">
                <a:latin typeface="Calibri Light"/>
                <a:ea typeface="+mn-lt"/>
                <a:cs typeface="+mn-lt"/>
              </a:rPr>
              <a:t>типу або одного з інтерфейсів, які вони реалізують. Вони виконують UnBoxing, коли повертаються до </a:t>
            </a:r>
            <a:r>
              <a:rPr lang="uk-UA" sz="1400">
                <a:latin typeface="Calibri Light"/>
                <a:ea typeface="+mn-lt"/>
                <a:cs typeface="Calibri Light"/>
              </a:rPr>
              <a:t>value </a:t>
            </a:r>
            <a:r>
              <a:rPr lang="uk-UA" sz="1400">
                <a:latin typeface="Calibri Light"/>
                <a:ea typeface="+mn-lt"/>
                <a:cs typeface="+mn-lt"/>
              </a:rPr>
              <a:t>типу. Оскільки після </a:t>
            </a:r>
            <a:r>
              <a:rPr lang="uk-UA" sz="1400">
                <a:latin typeface="Calibri Light"/>
                <a:ea typeface="+mn-lt"/>
                <a:cs typeface="Calibri Light"/>
              </a:rPr>
              <a:t>Boxing </a:t>
            </a:r>
            <a:r>
              <a:rPr lang="uk-UA" sz="1400">
                <a:latin typeface="Calibri Light"/>
                <a:ea typeface="+mn-lt"/>
                <a:cs typeface="+mn-lt"/>
              </a:rPr>
              <a:t>- це об’єкти, які мешкають у кучі та очищуються автоматично програмою, занадто велика кількість </a:t>
            </a:r>
            <a:r>
              <a:rPr lang="uk-UA" sz="1400">
                <a:latin typeface="Calibri Light"/>
                <a:ea typeface="+mn-lt"/>
                <a:cs typeface="Calibri Light"/>
              </a:rPr>
              <a:t>Boxing </a:t>
            </a:r>
            <a:r>
              <a:rPr lang="uk-UA" sz="1400">
                <a:latin typeface="Calibri Light"/>
                <a:ea typeface="+mn-lt"/>
                <a:cs typeface="+mn-lt"/>
              </a:rPr>
              <a:t>та </a:t>
            </a:r>
            <a:r>
              <a:rPr lang="uk-UA" sz="1400">
                <a:latin typeface="Calibri Light"/>
                <a:ea typeface="+mn-lt"/>
                <a:cs typeface="Calibri Light"/>
              </a:rPr>
              <a:t>UnBoxing </a:t>
            </a:r>
            <a:r>
              <a:rPr lang="uk-UA" sz="1400">
                <a:latin typeface="Calibri Light"/>
                <a:ea typeface="+mn-lt"/>
                <a:cs typeface="+mn-lt"/>
              </a:rPr>
              <a:t>може негативно позначитися на роботі кучі, збирачу сміття та, зрештою, на роботі програми. На відміну від </a:t>
            </a:r>
            <a:r>
              <a:rPr lang="uk-UA" sz="1400">
                <a:latin typeface="Calibri Light"/>
                <a:ea typeface="+mn-lt"/>
                <a:cs typeface="Calibri Light"/>
              </a:rPr>
              <a:t>reference типів</a:t>
            </a:r>
            <a:r>
              <a:rPr lang="uk-UA" sz="1400">
                <a:latin typeface="Calibri Light"/>
                <a:ea typeface="+mn-lt"/>
                <a:cs typeface="+mn-lt"/>
              </a:rPr>
              <a:t>, де такий </a:t>
            </a:r>
            <a:r>
              <a:rPr lang="uk-UA" sz="1400">
                <a:latin typeface="Calibri Light"/>
                <a:ea typeface="+mn-lt"/>
                <a:cs typeface="Calibri Light"/>
              </a:rPr>
              <a:t>Boxing </a:t>
            </a:r>
            <a:r>
              <a:rPr lang="uk-UA" sz="1400">
                <a:latin typeface="Calibri Light"/>
                <a:ea typeface="+mn-lt"/>
                <a:cs typeface="+mn-lt"/>
              </a:rPr>
              <a:t>не відбувається.</a:t>
            </a:r>
            <a:endParaRPr lang="uk-UA" sz="1400">
              <a:latin typeface="Calibri Light"/>
              <a:cs typeface="Calibri" panose="020F0502020204030204"/>
            </a:endParaRPr>
          </a:p>
          <a:p>
            <a:pPr marL="0" indent="0" algn="just">
              <a:buNone/>
            </a:pPr>
            <a:r>
              <a:rPr lang="uk-UA" sz="1400" dirty="0">
                <a:latin typeface="Calibri Light"/>
                <a:ea typeface="+mn-lt"/>
                <a:cs typeface="+mn-lt"/>
              </a:rPr>
              <a:t>Далі, присвоєння </a:t>
            </a:r>
            <a:r>
              <a:rPr lang="uk-UA" sz="1400" dirty="0">
                <a:latin typeface="Calibri Light"/>
                <a:ea typeface="+mn-lt"/>
                <a:cs typeface="Calibri Light"/>
              </a:rPr>
              <a:t>reference</a:t>
            </a:r>
            <a:r>
              <a:rPr lang="uk-UA" sz="1400" dirty="0">
                <a:latin typeface="Calibri Light"/>
                <a:ea typeface="+mn-lt"/>
                <a:cs typeface="+mn-lt"/>
              </a:rPr>
              <a:t> типів у будь які змінні, копіюють адресу, тоді як </a:t>
            </a:r>
            <a:r>
              <a:rPr lang="uk-UA" sz="1400" dirty="0">
                <a:latin typeface="Calibri Light"/>
                <a:ea typeface="+mn-lt"/>
                <a:cs typeface="Calibri Light"/>
              </a:rPr>
              <a:t>присвоєння value </a:t>
            </a:r>
            <a:r>
              <a:rPr lang="uk-UA" sz="1400" dirty="0">
                <a:latin typeface="Calibri Light"/>
                <a:ea typeface="+mn-lt"/>
                <a:cs typeface="+mn-lt"/>
              </a:rPr>
              <a:t>типів копіюють все значення. Тому </a:t>
            </a:r>
            <a:r>
              <a:rPr lang="uk-UA" sz="1400" dirty="0">
                <a:latin typeface="Calibri Light"/>
                <a:ea typeface="+mn-lt"/>
                <a:cs typeface="Calibri Light"/>
              </a:rPr>
              <a:t>присвоєння </a:t>
            </a:r>
            <a:r>
              <a:rPr lang="uk-UA" sz="1400" dirty="0">
                <a:latin typeface="Calibri Light"/>
                <a:ea typeface="+mn-lt"/>
                <a:cs typeface="+mn-lt"/>
              </a:rPr>
              <a:t>великих </a:t>
            </a:r>
            <a:r>
              <a:rPr lang="uk-UA" sz="1400" dirty="0">
                <a:latin typeface="Calibri Light"/>
                <a:ea typeface="+mn-lt"/>
                <a:cs typeface="Calibri Light"/>
              </a:rPr>
              <a:t>reference </a:t>
            </a:r>
            <a:r>
              <a:rPr lang="uk-UA" sz="1400" dirty="0">
                <a:latin typeface="Calibri Light"/>
                <a:ea typeface="+mn-lt"/>
                <a:cs typeface="+mn-lt"/>
              </a:rPr>
              <a:t>типів дешевше, ніж </a:t>
            </a:r>
            <a:r>
              <a:rPr lang="uk-UA" sz="1400" dirty="0">
                <a:latin typeface="Calibri Light"/>
                <a:ea typeface="+mn-lt"/>
                <a:cs typeface="Calibri Light"/>
              </a:rPr>
              <a:t>присвоєння </a:t>
            </a:r>
            <a:r>
              <a:rPr lang="uk-UA" sz="1400" dirty="0">
                <a:latin typeface="Calibri Light"/>
                <a:ea typeface="+mn-lt"/>
                <a:cs typeface="+mn-lt"/>
              </a:rPr>
              <a:t>великих </a:t>
            </a:r>
            <a:r>
              <a:rPr lang="uk-UA" sz="1400" dirty="0">
                <a:latin typeface="Calibri Light"/>
                <a:ea typeface="+mn-lt"/>
                <a:cs typeface="Calibri Light"/>
              </a:rPr>
              <a:t>value </a:t>
            </a:r>
            <a:r>
              <a:rPr lang="uk-UA" sz="1400">
                <a:latin typeface="Calibri Light"/>
                <a:ea typeface="+mn-lt"/>
                <a:cs typeface="+mn-lt"/>
              </a:rPr>
              <a:t>типів.</a:t>
            </a:r>
          </a:p>
          <a:p>
            <a:pPr marL="0" indent="0" algn="just">
              <a:buNone/>
            </a:pPr>
            <a:r>
              <a:rPr lang="uk-UA" sz="1400" dirty="0">
                <a:latin typeface="Calibri Light"/>
                <a:ea typeface="+mn-lt"/>
                <a:cs typeface="Calibri Light"/>
              </a:rPr>
              <a:t>Нарешті, reference типи передаються за посиланням, тоді як value типи передаються за значенням. Зміни в екземплярі reference типу впливають на всі посилання, які вказують на екземпляр. Екземпляри value типів копіюються, коли вони передаються за значенням. Коли екземпляр value типів змінюється, це, звичайно, не впливає на жодну з його копій. Оскільки копії не створюються явно користувачем, а неявно створюються, коли передаються аргументи або повертаються значення, як результат виконання методу, value типи, які можна </a:t>
            </a:r>
            <a:r>
              <a:rPr lang="uk-UA" sz="1400">
                <a:latin typeface="Calibri Light"/>
                <a:ea typeface="+mn-lt"/>
                <a:cs typeface="Calibri Light"/>
              </a:rPr>
              <a:t>змінити, можуть заплутати багатьох програмістів. Отже, value типи повинні бути незмінними.</a:t>
            </a:r>
            <a:endParaRPr lang="uk-UA">
              <a:cs typeface="Calibri" panose="020F0502020204030204"/>
            </a:endParaRPr>
          </a:p>
          <a:p>
            <a:pPr marL="0" indent="0" algn="just">
              <a:buNone/>
            </a:pPr>
            <a:endParaRPr lang="uk-UA" sz="1400" dirty="0">
              <a:latin typeface="Calibri Light"/>
              <a:ea typeface="+mn-lt"/>
              <a:cs typeface="+mn-lt"/>
            </a:endParaRPr>
          </a:p>
          <a:p>
            <a:pPr marL="0" indent="0" algn="just">
              <a:buNone/>
            </a:pPr>
            <a:endParaRPr lang="uk-UA" sz="1400" dirty="0">
              <a:ea typeface="+mn-lt"/>
              <a:cs typeface="+mn-lt"/>
            </a:endParaRPr>
          </a:p>
          <a:p>
            <a:pPr marL="0" indent="0" algn="just">
              <a:buNone/>
            </a:pPr>
            <a:endParaRPr lang="uk-UA" sz="1400" dirty="0">
              <a:ea typeface="+mn-lt"/>
              <a:cs typeface="+mn-lt"/>
            </a:endParaRPr>
          </a:p>
          <a:p>
            <a:pPr marL="0" indent="0" algn="just">
              <a:buNone/>
            </a:pPr>
            <a:endParaRPr lang="uk-UA" sz="1400" dirty="0">
              <a:latin typeface="Calibri Light"/>
              <a:cs typeface="Calibri" panose="020F0502020204030204"/>
            </a:endParaRPr>
          </a:p>
          <a:p>
            <a:pPr marL="0" indent="0" algn="just">
              <a:buNone/>
            </a:pPr>
            <a:endParaRPr lang="uk-UA" sz="1400" dirty="0">
              <a:latin typeface="Calibri Light"/>
              <a:cs typeface="Calibri" panose="020F0502020204030204"/>
            </a:endParaRPr>
          </a:p>
        </p:txBody>
      </p:sp>
      <p:pic>
        <p:nvPicPr>
          <p:cNvPr id="9" name="Рисунок 9" descr="Зображення, що містить стіл, малювання&#10;&#10;Опис створено автоматично">
            <a:extLst>
              <a:ext uri="{FF2B5EF4-FFF2-40B4-BE49-F238E27FC236}">
                <a16:creationId xmlns:a16="http://schemas.microsoft.com/office/drawing/2014/main" id="{A6E2D0D1-B8FC-4EC8-8969-F0681DEB136F}"/>
              </a:ext>
            </a:extLst>
          </p:cNvPr>
          <p:cNvPicPr>
            <a:picLocks noChangeAspect="1"/>
          </p:cNvPicPr>
          <p:nvPr/>
        </p:nvPicPr>
        <p:blipFill>
          <a:blip r:embed="rId2"/>
          <a:stretch>
            <a:fillRect/>
          </a:stretch>
        </p:blipFill>
        <p:spPr>
          <a:xfrm>
            <a:off x="10790305" y="1049067"/>
            <a:ext cx="1133475" cy="1533525"/>
          </a:xfrm>
          <a:prstGeom prst="rect">
            <a:avLst/>
          </a:prstGeom>
        </p:spPr>
      </p:pic>
      <p:pic>
        <p:nvPicPr>
          <p:cNvPr id="10" name="Рисунок 10">
            <a:extLst>
              <a:ext uri="{FF2B5EF4-FFF2-40B4-BE49-F238E27FC236}">
                <a16:creationId xmlns:a16="http://schemas.microsoft.com/office/drawing/2014/main" id="{7BA0F2D2-E870-4470-AF52-0CB1DAF9105C}"/>
              </a:ext>
            </a:extLst>
          </p:cNvPr>
          <p:cNvPicPr>
            <a:picLocks noChangeAspect="1"/>
          </p:cNvPicPr>
          <p:nvPr/>
        </p:nvPicPr>
        <p:blipFill>
          <a:blip r:embed="rId3"/>
          <a:stretch>
            <a:fillRect/>
          </a:stretch>
        </p:blipFill>
        <p:spPr>
          <a:xfrm>
            <a:off x="10706909" y="5112938"/>
            <a:ext cx="1397542" cy="1544591"/>
          </a:xfrm>
          <a:prstGeom prst="rect">
            <a:avLst/>
          </a:prstGeom>
        </p:spPr>
      </p:pic>
    </p:spTree>
    <p:extLst>
      <p:ext uri="{BB962C8B-B14F-4D97-AF65-F5344CB8AC3E}">
        <p14:creationId xmlns:p14="http://schemas.microsoft.com/office/powerpoint/2010/main" val="859528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E8D013-59C7-4BE7-8E5C-2AC4813B4F5C}"/>
              </a:ext>
            </a:extLst>
          </p:cNvPr>
          <p:cNvSpPr>
            <a:spLocks noGrp="1"/>
          </p:cNvSpPr>
          <p:nvPr>
            <p:ph type="title"/>
          </p:nvPr>
        </p:nvSpPr>
        <p:spPr>
          <a:xfrm>
            <a:off x="838200" y="365125"/>
            <a:ext cx="10515600" cy="498712"/>
          </a:xfrm>
        </p:spPr>
        <p:txBody>
          <a:bodyPr>
            <a:normAutofit/>
          </a:bodyPr>
          <a:lstStyle/>
          <a:p>
            <a:r>
              <a:rPr lang="uk-UA" sz="2800">
                <a:latin typeface="Calibri"/>
                <a:cs typeface="Calibri"/>
              </a:rPr>
              <a:t>Вибір між класом та структурою / Choosing Between Class and Struct</a:t>
            </a:r>
            <a:endParaRPr lang="uk-UA" sz="2800">
              <a:ea typeface="+mj-lt"/>
              <a:cs typeface="+mj-lt"/>
            </a:endParaRPr>
          </a:p>
        </p:txBody>
      </p:sp>
      <p:sp>
        <p:nvSpPr>
          <p:cNvPr id="3" name="Місце для вмісту 2">
            <a:extLst>
              <a:ext uri="{FF2B5EF4-FFF2-40B4-BE49-F238E27FC236}">
                <a16:creationId xmlns:a16="http://schemas.microsoft.com/office/drawing/2014/main" id="{17FAE85A-13A8-419B-AA96-93E2A7D0023F}"/>
              </a:ext>
            </a:extLst>
          </p:cNvPr>
          <p:cNvSpPr>
            <a:spLocks noGrp="1"/>
          </p:cNvSpPr>
          <p:nvPr>
            <p:ph idx="1"/>
          </p:nvPr>
        </p:nvSpPr>
        <p:spPr>
          <a:xfrm>
            <a:off x="838200" y="1014987"/>
            <a:ext cx="10515600" cy="5161976"/>
          </a:xfrm>
        </p:spPr>
        <p:txBody>
          <a:bodyPr vert="horz" lIns="91440" tIns="45720" rIns="91440" bIns="45720" rtlCol="0" anchor="t">
            <a:normAutofit/>
          </a:bodyPr>
          <a:lstStyle/>
          <a:p>
            <a:pPr marL="0" indent="0">
              <a:buNone/>
            </a:pPr>
            <a:r>
              <a:rPr lang="uk-UA" sz="1400">
                <a:latin typeface="Calibri Light"/>
                <a:ea typeface="+mn-lt"/>
                <a:cs typeface="Calibri Light"/>
              </a:rPr>
              <a:t>Як правило, більшість типів у фреймворку мають бути класами. Однак існують ситуації, коли характеристики value типу роблять більш доцільним використання структур.</a:t>
            </a:r>
            <a:endParaRPr lang="uk-UA">
              <a:cs typeface="Calibri" panose="020F0502020204030204"/>
            </a:endParaRPr>
          </a:p>
          <a:p>
            <a:pPr marL="0" indent="0">
              <a:buNone/>
            </a:pPr>
            <a:endParaRPr lang="uk-UA" sz="1400" dirty="0">
              <a:latin typeface="Calibri Light"/>
              <a:ea typeface="+mn-lt"/>
              <a:cs typeface="Calibri Light"/>
            </a:endParaRPr>
          </a:p>
          <a:p>
            <a:pPr marL="274320" indent="-274320">
              <a:buNone/>
            </a:pPr>
            <a:r>
              <a:rPr lang="uk-UA" sz="1400">
                <a:latin typeface="Calibri Light"/>
                <a:ea typeface="+mn-lt"/>
                <a:cs typeface="+mn-lt"/>
              </a:rPr>
              <a:t>✔️ Розглядайте, використання структур замість класів, якщо екземпляри типу малі та довго не живуть, або зазвичай вбудовані в інші </a:t>
            </a:r>
            <a:r>
              <a:rPr lang="uk-UA" sz="1400" dirty="0">
                <a:latin typeface="Calibri Light"/>
                <a:ea typeface="+mn-lt"/>
                <a:cs typeface="+mn-lt"/>
              </a:rPr>
              <a:t>об’єкти.</a:t>
            </a:r>
            <a:endParaRPr lang="uk-UA">
              <a:cs typeface="Calibri"/>
            </a:endParaRPr>
          </a:p>
          <a:p>
            <a:pPr>
              <a:buNone/>
            </a:pPr>
            <a:endParaRPr lang="uk-UA" sz="1400" dirty="0">
              <a:latin typeface="Calibri Light"/>
              <a:cs typeface="Calibri Light"/>
            </a:endParaRPr>
          </a:p>
          <a:p>
            <a:pPr>
              <a:buNone/>
            </a:pPr>
            <a:r>
              <a:rPr lang="uk-UA" sz="1400" dirty="0">
                <a:latin typeface="Calibri Light"/>
                <a:ea typeface="+mn-lt"/>
                <a:cs typeface="+mn-lt"/>
              </a:rPr>
              <a:t>❌ Уникайте </a:t>
            </a:r>
            <a:r>
              <a:rPr lang="uk-UA" sz="1400" dirty="0">
                <a:latin typeface="Calibri Light"/>
                <a:ea typeface="+mn-lt"/>
                <a:cs typeface="Calibri Light"/>
              </a:rPr>
              <a:t>використання </a:t>
            </a:r>
            <a:r>
              <a:rPr lang="uk-UA" sz="1400">
                <a:latin typeface="Calibri Light"/>
                <a:ea typeface="+mn-lt"/>
                <a:cs typeface="+mn-lt"/>
              </a:rPr>
              <a:t>структур, якщо тип не має усіх перелічених нижче характеристик:</a:t>
            </a:r>
            <a:endParaRPr lang="uk-UA" sz="1400" dirty="0">
              <a:latin typeface="Calibri Light"/>
              <a:cs typeface="Calibri Light"/>
            </a:endParaRPr>
          </a:p>
          <a:p>
            <a:r>
              <a:rPr lang="uk-UA" sz="1400">
                <a:latin typeface="Calibri Light"/>
                <a:ea typeface="+mn-lt"/>
                <a:cs typeface="+mn-lt"/>
              </a:rPr>
              <a:t>Він логічно представляє одне значення, подібне до примітивних типів (int, double тощо).</a:t>
            </a:r>
            <a:endParaRPr lang="uk-UA" sz="1400" dirty="0">
              <a:latin typeface="Calibri Light"/>
              <a:cs typeface="Calibri Light"/>
            </a:endParaRPr>
          </a:p>
          <a:p>
            <a:r>
              <a:rPr lang="uk-UA" sz="1400">
                <a:latin typeface="Calibri Light"/>
                <a:ea typeface="+mn-lt"/>
                <a:cs typeface="+mn-lt"/>
              </a:rPr>
              <a:t>Він має розмір екземпляра менше 16 байт.</a:t>
            </a:r>
          </a:p>
          <a:p>
            <a:r>
              <a:rPr lang="uk-UA" sz="1400">
                <a:latin typeface="Calibri Light"/>
                <a:ea typeface="+mn-lt"/>
                <a:cs typeface="+mn-lt"/>
              </a:rPr>
              <a:t>Він незмінний.</a:t>
            </a:r>
            <a:endParaRPr lang="uk-UA" sz="1400">
              <a:latin typeface="Calibri Light"/>
              <a:cs typeface="Calibri" panose="020F0502020204030204"/>
            </a:endParaRPr>
          </a:p>
          <a:p>
            <a:r>
              <a:rPr lang="uk-UA" sz="1400">
                <a:latin typeface="Calibri Light"/>
                <a:ea typeface="+mn-lt"/>
                <a:cs typeface="+mn-lt"/>
              </a:rPr>
              <a:t>Не доведеться часто виконувати Boxing i UnBoxing.</a:t>
            </a:r>
          </a:p>
          <a:p>
            <a:pPr>
              <a:buNone/>
            </a:pPr>
            <a:endParaRPr lang="uk-UA" sz="1400" dirty="0">
              <a:latin typeface="Calibri Light"/>
              <a:cs typeface="Calibri Light"/>
            </a:endParaRPr>
          </a:p>
          <a:p>
            <a:pPr marL="0" indent="0">
              <a:buNone/>
            </a:pPr>
            <a:r>
              <a:rPr lang="uk-UA" sz="1400">
                <a:latin typeface="Calibri Light"/>
                <a:ea typeface="+mn-lt"/>
                <a:cs typeface="+mn-lt"/>
              </a:rPr>
              <a:t>У всіх інших випадках слід визначити типи як класи.</a:t>
            </a:r>
          </a:p>
        </p:txBody>
      </p:sp>
      <p:pic>
        <p:nvPicPr>
          <p:cNvPr id="4" name="Рисунок 4" descr="Зображення, що містить текст&#10;&#10;Опис створено автоматично">
            <a:extLst>
              <a:ext uri="{FF2B5EF4-FFF2-40B4-BE49-F238E27FC236}">
                <a16:creationId xmlns:a16="http://schemas.microsoft.com/office/drawing/2014/main" id="{B5B31E65-BD96-4164-81A6-9EBBBFD5B14C}"/>
              </a:ext>
            </a:extLst>
          </p:cNvPr>
          <p:cNvPicPr>
            <a:picLocks noChangeAspect="1"/>
          </p:cNvPicPr>
          <p:nvPr/>
        </p:nvPicPr>
        <p:blipFill>
          <a:blip r:embed="rId2"/>
          <a:stretch>
            <a:fillRect/>
          </a:stretch>
        </p:blipFill>
        <p:spPr>
          <a:xfrm>
            <a:off x="9304506" y="5214728"/>
            <a:ext cx="2175754" cy="1446394"/>
          </a:xfrm>
          <a:prstGeom prst="rect">
            <a:avLst/>
          </a:prstGeom>
        </p:spPr>
      </p:pic>
      <p:pic>
        <p:nvPicPr>
          <p:cNvPr id="5" name="Рисунок 5" descr="Зображення, що містить знак, сорочка&#10;&#10;Опис створено автоматично">
            <a:extLst>
              <a:ext uri="{FF2B5EF4-FFF2-40B4-BE49-F238E27FC236}">
                <a16:creationId xmlns:a16="http://schemas.microsoft.com/office/drawing/2014/main" id="{96B11E48-7BA2-448E-8F91-1EFE351009AF}"/>
              </a:ext>
            </a:extLst>
          </p:cNvPr>
          <p:cNvPicPr>
            <a:picLocks noChangeAspect="1"/>
          </p:cNvPicPr>
          <p:nvPr/>
        </p:nvPicPr>
        <p:blipFill>
          <a:blip r:embed="rId3"/>
          <a:stretch>
            <a:fillRect/>
          </a:stretch>
        </p:blipFill>
        <p:spPr>
          <a:xfrm>
            <a:off x="525294" y="5076919"/>
            <a:ext cx="2110903" cy="1405862"/>
          </a:xfrm>
          <a:prstGeom prst="rect">
            <a:avLst/>
          </a:prstGeom>
        </p:spPr>
      </p:pic>
    </p:spTree>
    <p:extLst>
      <p:ext uri="{BB962C8B-B14F-4D97-AF65-F5344CB8AC3E}">
        <p14:creationId xmlns:p14="http://schemas.microsoft.com/office/powerpoint/2010/main" val="2189664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4474A537-34DC-4FA7-B94B-382506597B80}"/>
              </a:ext>
            </a:extLst>
          </p:cNvPr>
          <p:cNvSpPr>
            <a:spLocks noGrp="1"/>
          </p:cNvSpPr>
          <p:nvPr/>
        </p:nvSpPr>
        <p:spPr>
          <a:xfrm>
            <a:off x="838200" y="365125"/>
            <a:ext cx="10515600" cy="62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sz="3200" dirty="0">
                <a:latin typeface="Calibri"/>
                <a:cs typeface="Calibri"/>
              </a:rPr>
              <a:t>Приклади / </a:t>
            </a:r>
            <a:r>
              <a:rPr lang="uk-UA" sz="3200" dirty="0" err="1">
                <a:latin typeface="Calibri"/>
                <a:cs typeface="Calibri"/>
              </a:rPr>
              <a:t>Examples</a:t>
            </a:r>
            <a:endParaRPr lang="uk-UA" sz="3200">
              <a:latin typeface="Calibri"/>
              <a:cs typeface="Calibri"/>
            </a:endParaRPr>
          </a:p>
        </p:txBody>
      </p:sp>
      <p:pic>
        <p:nvPicPr>
          <p:cNvPr id="6" name="Рисунок 6" descr="Зображення, що містить текст, знак, малювання, вулиця&#10;&#10;Опис створено автоматично">
            <a:extLst>
              <a:ext uri="{FF2B5EF4-FFF2-40B4-BE49-F238E27FC236}">
                <a16:creationId xmlns:a16="http://schemas.microsoft.com/office/drawing/2014/main" id="{6A11B4A5-3443-4006-8F07-92836117872C}"/>
              </a:ext>
            </a:extLst>
          </p:cNvPr>
          <p:cNvPicPr>
            <a:picLocks noChangeAspect="1"/>
          </p:cNvPicPr>
          <p:nvPr/>
        </p:nvPicPr>
        <p:blipFill>
          <a:blip r:embed="rId2"/>
          <a:stretch>
            <a:fillRect/>
          </a:stretch>
        </p:blipFill>
        <p:spPr>
          <a:xfrm>
            <a:off x="3540868" y="2815510"/>
            <a:ext cx="4737370" cy="1899811"/>
          </a:xfrm>
          <a:prstGeom prst="rect">
            <a:avLst/>
          </a:prstGeom>
        </p:spPr>
      </p:pic>
    </p:spTree>
    <p:extLst>
      <p:ext uri="{BB962C8B-B14F-4D97-AF65-F5344CB8AC3E}">
        <p14:creationId xmlns:p14="http://schemas.microsoft.com/office/powerpoint/2010/main" val="78206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вмісту 2">
            <a:extLst>
              <a:ext uri="{FF2B5EF4-FFF2-40B4-BE49-F238E27FC236}">
                <a16:creationId xmlns:a16="http://schemas.microsoft.com/office/drawing/2014/main" id="{922E0C03-08D6-4DAE-8A65-67279BE99D39}"/>
              </a:ext>
            </a:extLst>
          </p:cNvPr>
          <p:cNvSpPr>
            <a:spLocks noGrp="1"/>
          </p:cNvSpPr>
          <p:nvPr>
            <p:ph idx="1"/>
          </p:nvPr>
        </p:nvSpPr>
        <p:spPr>
          <a:xfrm>
            <a:off x="838200" y="228668"/>
            <a:ext cx="10515600" cy="6394146"/>
          </a:xfrm>
        </p:spPr>
        <p:txBody>
          <a:bodyPr vert="horz" lIns="91440" tIns="45720" rIns="91440" bIns="45720" rtlCol="0" anchor="t">
            <a:noAutofit/>
          </a:bodyPr>
          <a:lstStyle/>
          <a:p>
            <a:pPr marL="0" indent="0">
              <a:spcAft>
                <a:spcPts val="300"/>
              </a:spcAft>
              <a:buNone/>
            </a:pPr>
            <a:r>
              <a:rPr lang="uk-UA" sz="1400" dirty="0" err="1">
                <a:latin typeface="Calibri Light"/>
                <a:cs typeface="Calibri Light"/>
              </a:rPr>
              <a:t>Tasks</a:t>
            </a:r>
            <a:endParaRPr lang="en-US" sz="1400" dirty="0" err="1">
              <a:ea typeface="+mn-lt"/>
              <a:cs typeface="+mn-lt"/>
            </a:endParaRPr>
          </a:p>
          <a:p>
            <a:pPr marL="0" indent="0">
              <a:spcAft>
                <a:spcPts val="300"/>
              </a:spcAft>
              <a:buNone/>
            </a:pPr>
            <a:endParaRPr lang="uk-UA" sz="1400" dirty="0">
              <a:ea typeface="+mn-lt"/>
              <a:cs typeface="+mn-lt"/>
            </a:endParaRPr>
          </a:p>
          <a:p>
            <a:pPr marL="0" indent="0">
              <a:lnSpc>
                <a:spcPct val="100000"/>
              </a:lnSpc>
              <a:spcBef>
                <a:spcPts val="100"/>
              </a:spcBef>
              <a:spcAft>
                <a:spcPts val="300"/>
              </a:spcAft>
              <a:buNone/>
            </a:pPr>
            <a:r>
              <a:rPr lang="uk-UA" sz="1400" dirty="0">
                <a:latin typeface="Calibri Light"/>
                <a:cs typeface="Calibri Light"/>
              </a:rPr>
              <a:t>Task1</a:t>
            </a:r>
            <a:endParaRPr lang="en-US" sz="1400" dirty="0">
              <a:ea typeface="+mn-lt"/>
              <a:cs typeface="+mn-lt"/>
            </a:endParaRPr>
          </a:p>
          <a:p>
            <a:pPr marL="0" indent="0">
              <a:lnSpc>
                <a:spcPct val="100000"/>
              </a:lnSpc>
              <a:spcBef>
                <a:spcPts val="100"/>
              </a:spcBef>
              <a:spcAft>
                <a:spcPts val="300"/>
              </a:spcAft>
              <a:buNone/>
            </a:pPr>
            <a:r>
              <a:rPr lang="ru" sz="1400" dirty="0" err="1">
                <a:latin typeface="Calibri Light"/>
                <a:cs typeface="Calibri Light"/>
              </a:rPr>
              <a:t>Використовуючи</a:t>
            </a:r>
            <a:r>
              <a:rPr lang="ru" sz="1400" dirty="0">
                <a:latin typeface="Calibri Light"/>
                <a:cs typeface="Calibri Light"/>
              </a:rPr>
              <a:t> </a:t>
            </a:r>
            <a:r>
              <a:rPr lang="ru" sz="1400" dirty="0" err="1">
                <a:latin typeface="Calibri Light"/>
                <a:cs typeface="Calibri Light"/>
              </a:rPr>
              <a:t>Visual</a:t>
            </a:r>
            <a:r>
              <a:rPr lang="ru" sz="1400" dirty="0">
                <a:latin typeface="Calibri Light"/>
                <a:cs typeface="Calibri Light"/>
              </a:rPr>
              <a:t> </a:t>
            </a:r>
            <a:r>
              <a:rPr lang="ru" sz="1400" dirty="0" err="1">
                <a:latin typeface="Calibri Light"/>
                <a:cs typeface="Calibri Light"/>
              </a:rPr>
              <a:t>Studio</a:t>
            </a:r>
            <a:r>
              <a:rPr lang="ru" sz="1400" dirty="0">
                <a:latin typeface="Calibri Light"/>
                <a:cs typeface="Calibri Light"/>
              </a:rPr>
              <a:t>, </a:t>
            </a:r>
            <a:r>
              <a:rPr lang="ru" sz="1400" dirty="0" err="1">
                <a:latin typeface="Calibri Light"/>
                <a:cs typeface="Calibri Light"/>
              </a:rPr>
              <a:t>створіть</a:t>
            </a:r>
            <a:r>
              <a:rPr lang="ru" sz="1400">
                <a:latin typeface="Calibri Light"/>
                <a:cs typeface="Calibri Light"/>
              </a:rPr>
              <a:t> проект за шаблоном Console Application, назвіть його Lesson015_Task1.</a:t>
            </a:r>
            <a:endParaRPr lang="en-US" sz="1400">
              <a:ea typeface="+mn-lt"/>
              <a:cs typeface="+mn-lt"/>
            </a:endParaRPr>
          </a:p>
          <a:p>
            <a:pPr marL="0" indent="0">
              <a:spcBef>
                <a:spcPts val="0"/>
              </a:spcBef>
              <a:spcAft>
                <a:spcPts val="300"/>
              </a:spcAft>
              <a:buNone/>
            </a:pPr>
            <a:r>
              <a:rPr lang="ru" sz="1400" dirty="0" err="1">
                <a:latin typeface="Calibri Light"/>
                <a:ea typeface="+mn-lt"/>
                <a:cs typeface="Calibri Light"/>
              </a:rPr>
              <a:t>Створіть</a:t>
            </a:r>
            <a:r>
              <a:rPr lang="ru" sz="1400" dirty="0">
                <a:latin typeface="Calibri Light"/>
                <a:ea typeface="+mn-lt"/>
                <a:cs typeface="Calibri Light"/>
              </a:rPr>
              <a:t> структуру </a:t>
            </a:r>
            <a:r>
              <a:rPr lang="ru" sz="1400" dirty="0" err="1">
                <a:latin typeface="Calibri Light"/>
                <a:ea typeface="+mn-lt"/>
                <a:cs typeface="Calibri Light"/>
              </a:rPr>
              <a:t>Car</a:t>
            </a:r>
            <a:r>
              <a:rPr lang="ru" sz="1400" dirty="0">
                <a:latin typeface="Calibri Light"/>
                <a:ea typeface="+mn-lt"/>
                <a:cs typeface="Calibri Light"/>
              </a:rPr>
              <a:t> </a:t>
            </a:r>
            <a:r>
              <a:rPr lang="ru" sz="1400" dirty="0" err="1">
                <a:latin typeface="Calibri Light"/>
                <a:ea typeface="+mn-lt"/>
                <a:cs typeface="Calibri Light"/>
              </a:rPr>
              <a:t>із</a:t>
            </a:r>
            <a:r>
              <a:rPr lang="ru" sz="1400" dirty="0">
                <a:latin typeface="Calibri Light"/>
                <a:ea typeface="+mn-lt"/>
                <a:cs typeface="Calibri Light"/>
              </a:rPr>
              <a:t> </a:t>
            </a:r>
            <a:r>
              <a:rPr lang="ru" sz="1400" dirty="0" err="1">
                <a:latin typeface="Calibri Light"/>
                <a:ea typeface="+mn-lt"/>
                <a:cs typeface="Calibri Light"/>
              </a:rPr>
              <a:t>приватними</a:t>
            </a:r>
            <a:r>
              <a:rPr lang="ru" sz="1400" dirty="0">
                <a:latin typeface="Calibri Light"/>
                <a:ea typeface="+mn-lt"/>
                <a:cs typeface="Calibri Light"/>
              </a:rPr>
              <a:t> полями </a:t>
            </a:r>
            <a:r>
              <a:rPr lang="ru" sz="1400" dirty="0" err="1">
                <a:latin typeface="Calibri Light"/>
                <a:ea typeface="+mn-lt"/>
                <a:cs typeface="Calibri Light"/>
              </a:rPr>
              <a:t>string</a:t>
            </a:r>
            <a:r>
              <a:rPr lang="ru" sz="1400" dirty="0">
                <a:latin typeface="Calibri Light"/>
                <a:ea typeface="+mn-lt"/>
                <a:cs typeface="Calibri Light"/>
              </a:rPr>
              <a:t> </a:t>
            </a:r>
            <a:r>
              <a:rPr lang="ru" sz="1400" dirty="0" err="1">
                <a:latin typeface="Calibri Light"/>
                <a:ea typeface="+mn-lt"/>
                <a:cs typeface="Calibri Light"/>
              </a:rPr>
              <a:t>colour</a:t>
            </a:r>
            <a:r>
              <a:rPr lang="ru" sz="1400" dirty="0">
                <a:latin typeface="Calibri Light"/>
                <a:ea typeface="+mn-lt"/>
                <a:cs typeface="Calibri Light"/>
              </a:rPr>
              <a:t>, </a:t>
            </a:r>
            <a:r>
              <a:rPr lang="ru" sz="1400" dirty="0" err="1">
                <a:latin typeface="Calibri Light"/>
                <a:ea typeface="+mn-lt"/>
                <a:cs typeface="Calibri Light"/>
              </a:rPr>
              <a:t>string</a:t>
            </a:r>
            <a:r>
              <a:rPr lang="ru" sz="1400" dirty="0">
                <a:latin typeface="Calibri Light"/>
                <a:ea typeface="+mn-lt"/>
                <a:cs typeface="Calibri Light"/>
              </a:rPr>
              <a:t> </a:t>
            </a:r>
            <a:r>
              <a:rPr lang="ru" sz="1400" dirty="0" err="1">
                <a:latin typeface="Calibri Light"/>
                <a:ea typeface="+mn-lt"/>
                <a:cs typeface="+mn-lt"/>
              </a:rPr>
              <a:t>brand</a:t>
            </a:r>
            <a:r>
              <a:rPr lang="ru" sz="1400" dirty="0">
                <a:latin typeface="Calibri Light"/>
                <a:ea typeface="+mn-lt"/>
                <a:cs typeface="+mn-lt"/>
              </a:rPr>
              <a:t>, </a:t>
            </a:r>
            <a:r>
              <a:rPr lang="ru" sz="1400" dirty="0" err="1">
                <a:latin typeface="Calibri Light"/>
                <a:ea typeface="+mn-lt"/>
                <a:cs typeface="+mn-lt"/>
              </a:rPr>
              <a:t>int</a:t>
            </a:r>
            <a:r>
              <a:rPr lang="ru" sz="1400" dirty="0">
                <a:latin typeface="Calibri Light"/>
                <a:ea typeface="+mn-lt"/>
                <a:cs typeface="+mn-lt"/>
              </a:rPr>
              <a:t> </a:t>
            </a:r>
            <a:r>
              <a:rPr lang="ru" sz="1400" dirty="0" err="1">
                <a:latin typeface="Calibri Light"/>
                <a:ea typeface="+mn-lt"/>
                <a:cs typeface="+mn-lt"/>
              </a:rPr>
              <a:t>maxSpeed</a:t>
            </a:r>
            <a:r>
              <a:rPr lang="ru" sz="1400" dirty="0">
                <a:latin typeface="Calibri Light"/>
                <a:ea typeface="+mn-lt"/>
                <a:cs typeface="+mn-lt"/>
              </a:rPr>
              <a:t> з</a:t>
            </a:r>
            <a:r>
              <a:rPr lang="ru" sz="1400" dirty="0">
                <a:latin typeface="Calibri Light"/>
                <a:ea typeface="+mn-lt"/>
                <a:cs typeface="Calibri"/>
              </a:rPr>
              <a:t> </a:t>
            </a:r>
            <a:r>
              <a:rPr lang="ru" sz="1400" dirty="0" err="1">
                <a:latin typeface="Calibri Light"/>
                <a:ea typeface="+mn-lt"/>
                <a:cs typeface="Calibri Light"/>
              </a:rPr>
              <a:t>властивостями</a:t>
            </a:r>
            <a:r>
              <a:rPr lang="ru" sz="1400" dirty="0">
                <a:latin typeface="Calibri Light"/>
                <a:ea typeface="+mn-lt"/>
                <a:cs typeface="Calibri Light"/>
              </a:rPr>
              <a:t>, </a:t>
            </a:r>
            <a:r>
              <a:rPr lang="ru" sz="1400" dirty="0" err="1">
                <a:latin typeface="Calibri Light"/>
                <a:ea typeface="+mn-lt"/>
                <a:cs typeface="Calibri Light"/>
              </a:rPr>
              <a:t>які</a:t>
            </a:r>
            <a:r>
              <a:rPr lang="ru" sz="1400" dirty="0">
                <a:latin typeface="Calibri Light"/>
                <a:ea typeface="+mn-lt"/>
                <a:cs typeface="Calibri Light"/>
              </a:rPr>
              <a:t> </a:t>
            </a:r>
            <a:r>
              <a:rPr lang="ru" sz="1400" dirty="0" err="1">
                <a:latin typeface="Calibri Light"/>
                <a:ea typeface="+mn-lt"/>
                <a:cs typeface="Calibri Light"/>
              </a:rPr>
              <a:t>будуть</a:t>
            </a:r>
            <a:r>
              <a:rPr lang="ru" sz="1400" dirty="0">
                <a:latin typeface="Calibri Light"/>
                <a:ea typeface="+mn-lt"/>
                <a:cs typeface="Calibri Light"/>
              </a:rPr>
              <a:t> для </a:t>
            </a:r>
            <a:r>
              <a:rPr lang="ru" sz="1400" dirty="0" err="1">
                <a:latin typeface="Calibri Light"/>
                <a:ea typeface="+mn-lt"/>
                <a:cs typeface="Calibri Light"/>
              </a:rPr>
              <a:t>читання</a:t>
            </a:r>
            <a:r>
              <a:rPr lang="ru" sz="1400" dirty="0">
                <a:latin typeface="Calibri Light"/>
                <a:ea typeface="+mn-lt"/>
                <a:cs typeface="Calibri Light"/>
              </a:rPr>
              <a:t>, і з </a:t>
            </a:r>
            <a:r>
              <a:rPr lang="ru" sz="1400" dirty="0" err="1">
                <a:latin typeface="Calibri Light"/>
                <a:ea typeface="+mn-lt"/>
                <a:cs typeface="Calibri Light"/>
              </a:rPr>
              <a:t>set</a:t>
            </a:r>
            <a:r>
              <a:rPr lang="ru" sz="1400" dirty="0">
                <a:latin typeface="Calibri Light"/>
                <a:ea typeface="+mn-lt"/>
                <a:cs typeface="Calibri Light"/>
              </a:rPr>
              <a:t> методом, </a:t>
            </a:r>
            <a:r>
              <a:rPr lang="ru" sz="1400" dirty="0" err="1">
                <a:latin typeface="Calibri Light"/>
                <a:ea typeface="+mn-lt"/>
                <a:cs typeface="Calibri Light"/>
              </a:rPr>
              <a:t>який</a:t>
            </a:r>
            <a:r>
              <a:rPr lang="ru" sz="1400" dirty="0">
                <a:latin typeface="Calibri Light"/>
                <a:ea typeface="+mn-lt"/>
                <a:cs typeface="Calibri Light"/>
              </a:rPr>
              <a:t> буде </a:t>
            </a:r>
            <a:r>
              <a:rPr lang="ru" sz="1400" dirty="0" err="1">
                <a:latin typeface="Calibri Light"/>
                <a:ea typeface="+mn-lt"/>
                <a:cs typeface="Calibri Light"/>
              </a:rPr>
              <a:t>виконувати</a:t>
            </a:r>
            <a:r>
              <a:rPr lang="ru" sz="1400" dirty="0">
                <a:latin typeface="Calibri Light"/>
                <a:ea typeface="+mn-lt"/>
                <a:cs typeface="Calibri Light"/>
              </a:rPr>
              <a:t> </a:t>
            </a:r>
            <a:r>
              <a:rPr lang="ru" sz="1400" dirty="0" err="1">
                <a:latin typeface="Calibri Light"/>
                <a:ea typeface="+mn-lt"/>
                <a:cs typeface="Calibri Light"/>
              </a:rPr>
              <a:t>перевірку</a:t>
            </a:r>
            <a:r>
              <a:rPr lang="ru" sz="1400" dirty="0">
                <a:latin typeface="Calibri Light"/>
                <a:ea typeface="+mn-lt"/>
                <a:cs typeface="Calibri Light"/>
              </a:rPr>
              <a:t> перед </a:t>
            </a:r>
            <a:r>
              <a:rPr lang="ru" sz="1400" dirty="0" err="1">
                <a:latin typeface="Calibri Light"/>
                <a:ea typeface="+mn-lt"/>
                <a:cs typeface="Calibri Light"/>
              </a:rPr>
              <a:t>занесенням</a:t>
            </a:r>
            <a:r>
              <a:rPr lang="ru" sz="1400" dirty="0">
                <a:latin typeface="Calibri Light"/>
                <a:ea typeface="+mn-lt"/>
                <a:cs typeface="Calibri Light"/>
              </a:rPr>
              <a:t> </a:t>
            </a:r>
            <a:r>
              <a:rPr lang="ru" sz="1400" dirty="0" err="1">
                <a:latin typeface="Calibri Light"/>
                <a:ea typeface="+mn-lt"/>
                <a:cs typeface="Calibri Light"/>
              </a:rPr>
              <a:t>даних</a:t>
            </a:r>
            <a:r>
              <a:rPr lang="ru" sz="1400" dirty="0">
                <a:latin typeface="Calibri Light"/>
                <a:ea typeface="+mn-lt"/>
                <a:cs typeface="Calibri Light"/>
              </a:rPr>
              <a:t>, </a:t>
            </a:r>
            <a:r>
              <a:rPr lang="ru" sz="1400" dirty="0" err="1">
                <a:latin typeface="Calibri Light"/>
                <a:ea typeface="+mn-lt"/>
                <a:cs typeface="Calibri Light"/>
              </a:rPr>
              <a:t>colour</a:t>
            </a:r>
            <a:r>
              <a:rPr lang="ru" sz="1400" dirty="0">
                <a:latin typeface="Calibri Light"/>
                <a:ea typeface="+mn-lt"/>
                <a:cs typeface="Calibri Light"/>
              </a:rPr>
              <a:t> повинен бути </a:t>
            </a:r>
            <a:r>
              <a:rPr lang="ru" sz="1400" dirty="0" err="1">
                <a:latin typeface="Calibri Light"/>
                <a:ea typeface="+mn-lt"/>
                <a:cs typeface="Calibri Light"/>
              </a:rPr>
              <a:t>білий</a:t>
            </a:r>
            <a:r>
              <a:rPr lang="ru" sz="1400" dirty="0">
                <a:latin typeface="Calibri Light"/>
                <a:ea typeface="+mn-lt"/>
                <a:cs typeface="Calibri Light"/>
              </a:rPr>
              <a:t>, </a:t>
            </a:r>
            <a:r>
              <a:rPr lang="ru" sz="1400" dirty="0" err="1">
                <a:latin typeface="Calibri Light"/>
                <a:ea typeface="+mn-lt"/>
                <a:cs typeface="Calibri Light"/>
              </a:rPr>
              <a:t>чорний</a:t>
            </a:r>
            <a:r>
              <a:rPr lang="ru" sz="1400" dirty="0">
                <a:latin typeface="Calibri Light"/>
                <a:ea typeface="+mn-lt"/>
                <a:cs typeface="Calibri Light"/>
              </a:rPr>
              <a:t>, </a:t>
            </a:r>
            <a:r>
              <a:rPr lang="ru" sz="1400" dirty="0" err="1">
                <a:latin typeface="Calibri Light"/>
                <a:ea typeface="+mn-lt"/>
                <a:cs typeface="Calibri Light"/>
              </a:rPr>
              <a:t>червоний</a:t>
            </a:r>
            <a:r>
              <a:rPr lang="ru" sz="1400" dirty="0">
                <a:latin typeface="Calibri Light"/>
                <a:ea typeface="+mn-lt"/>
                <a:cs typeface="Calibri Light"/>
              </a:rPr>
              <a:t>; </a:t>
            </a:r>
            <a:r>
              <a:rPr lang="ru" sz="1400" dirty="0" err="1">
                <a:latin typeface="Calibri Light"/>
                <a:ea typeface="+mn-lt"/>
                <a:cs typeface="Calibri Light"/>
              </a:rPr>
              <a:t>brand</a:t>
            </a:r>
            <a:r>
              <a:rPr lang="ru" sz="1400" dirty="0">
                <a:latin typeface="Calibri Light"/>
                <a:ea typeface="+mn-lt"/>
                <a:cs typeface="Calibri Light"/>
              </a:rPr>
              <a:t> повинен бути BMW, </a:t>
            </a:r>
            <a:r>
              <a:rPr lang="ru" sz="1400" dirty="0" err="1">
                <a:latin typeface="Calibri Light"/>
                <a:ea typeface="+mn-lt"/>
                <a:cs typeface="Calibri Light"/>
              </a:rPr>
              <a:t>M</a:t>
            </a:r>
            <a:r>
              <a:rPr lang="ru" sz="1400" dirty="0" err="1">
                <a:latin typeface="Calibri Light"/>
                <a:ea typeface="+mn-lt"/>
                <a:cs typeface="+mn-lt"/>
              </a:rPr>
              <a:t>ercedez</a:t>
            </a:r>
            <a:r>
              <a:rPr lang="ru" sz="1400" dirty="0">
                <a:latin typeface="Calibri Light"/>
                <a:ea typeface="+mn-lt"/>
                <a:cs typeface="+mn-lt"/>
              </a:rPr>
              <a:t>, </a:t>
            </a:r>
            <a:r>
              <a:rPr lang="ru" sz="1400" dirty="0" err="1">
                <a:latin typeface="Calibri Light"/>
                <a:ea typeface="+mn-lt"/>
                <a:cs typeface="+mn-lt"/>
              </a:rPr>
              <a:t>або</a:t>
            </a:r>
            <a:r>
              <a:rPr lang="ru" sz="1400" dirty="0">
                <a:latin typeface="Calibri Light"/>
                <a:ea typeface="+mn-lt"/>
                <a:cs typeface="+mn-lt"/>
              </a:rPr>
              <a:t> </a:t>
            </a:r>
            <a:r>
              <a:rPr lang="ru" sz="1400" dirty="0" err="1">
                <a:latin typeface="Calibri Light"/>
                <a:ea typeface="+mn-lt"/>
                <a:cs typeface="+mn-lt"/>
              </a:rPr>
              <a:t>Mazda</a:t>
            </a:r>
            <a:r>
              <a:rPr lang="ru" sz="1400" dirty="0">
                <a:latin typeface="Calibri Light"/>
                <a:ea typeface="+mn-lt"/>
                <a:cs typeface="+mn-lt"/>
              </a:rPr>
              <a:t>, </a:t>
            </a:r>
            <a:r>
              <a:rPr lang="ru" sz="1400" dirty="0" err="1">
                <a:latin typeface="Calibri Light"/>
                <a:ea typeface="+mn-lt"/>
                <a:cs typeface="Calibri Light"/>
              </a:rPr>
              <a:t>maxSpeed</a:t>
            </a:r>
            <a:r>
              <a:rPr lang="ru" sz="1400" dirty="0">
                <a:latin typeface="Calibri Light"/>
                <a:ea typeface="+mn-lt"/>
                <a:cs typeface="Calibri Light"/>
              </a:rPr>
              <a:t> повинна бути не </a:t>
            </a:r>
            <a:r>
              <a:rPr lang="ru" sz="1400" dirty="0" err="1">
                <a:latin typeface="Calibri Light"/>
                <a:ea typeface="+mn-lt"/>
                <a:cs typeface="Calibri Light"/>
              </a:rPr>
              <a:t>більше</a:t>
            </a:r>
            <a:r>
              <a:rPr lang="ru" sz="1400" dirty="0">
                <a:latin typeface="Calibri Light"/>
                <a:ea typeface="+mn-lt"/>
                <a:cs typeface="Calibri Light"/>
              </a:rPr>
              <a:t> </a:t>
            </a:r>
            <a:r>
              <a:rPr lang="ru" sz="1400" dirty="0" err="1">
                <a:latin typeface="Calibri Light"/>
                <a:ea typeface="+mn-lt"/>
                <a:cs typeface="Calibri Light"/>
              </a:rPr>
              <a:t>ніж</a:t>
            </a:r>
            <a:r>
              <a:rPr lang="ru" sz="1400" dirty="0">
                <a:latin typeface="Calibri Light"/>
                <a:ea typeface="+mn-lt"/>
                <a:cs typeface="Calibri Light"/>
              </a:rPr>
              <a:t> 250 км/год. </a:t>
            </a:r>
            <a:r>
              <a:rPr lang="ru" sz="1400" dirty="0" err="1">
                <a:latin typeface="Calibri Light"/>
                <a:ea typeface="+mn-lt"/>
                <a:cs typeface="Calibri Light"/>
              </a:rPr>
              <a:t>Створіть</a:t>
            </a:r>
            <a:r>
              <a:rPr lang="ru" sz="1400" dirty="0">
                <a:latin typeface="Calibri Light"/>
                <a:ea typeface="+mn-lt"/>
                <a:cs typeface="Calibri Light"/>
              </a:rPr>
              <a:t> конструктор з параметрами </a:t>
            </a:r>
            <a:r>
              <a:rPr lang="ru" sz="1400" dirty="0" err="1">
                <a:latin typeface="Calibri Light"/>
                <a:ea typeface="+mn-lt"/>
                <a:cs typeface="Calibri Light"/>
              </a:rPr>
              <a:t>який</a:t>
            </a:r>
            <a:r>
              <a:rPr lang="ru" sz="1400" dirty="0">
                <a:latin typeface="Calibri Light"/>
                <a:ea typeface="+mn-lt"/>
                <a:cs typeface="Calibri Light"/>
              </a:rPr>
              <a:t> буде </a:t>
            </a:r>
            <a:r>
              <a:rPr lang="ru" sz="1400" dirty="0" err="1">
                <a:latin typeface="Calibri Light"/>
                <a:ea typeface="+mn-lt"/>
                <a:cs typeface="Calibri Light"/>
              </a:rPr>
              <a:t>використовувати</a:t>
            </a:r>
            <a:r>
              <a:rPr lang="ru" sz="1400" dirty="0">
                <a:latin typeface="Calibri Light"/>
                <a:ea typeface="+mn-lt"/>
                <a:cs typeface="Calibri Light"/>
              </a:rPr>
              <a:t> </a:t>
            </a:r>
            <a:r>
              <a:rPr lang="ru" sz="1400" dirty="0" err="1">
                <a:latin typeface="Calibri Light"/>
                <a:ea typeface="+mn-lt"/>
                <a:cs typeface="Calibri Light"/>
              </a:rPr>
              <a:t>set</a:t>
            </a:r>
            <a:r>
              <a:rPr lang="ru" sz="1400" dirty="0">
                <a:latin typeface="Calibri Light"/>
                <a:ea typeface="+mn-lt"/>
                <a:cs typeface="Calibri Light"/>
              </a:rPr>
              <a:t>  </a:t>
            </a:r>
            <a:r>
              <a:rPr lang="ru" sz="1400" dirty="0" err="1">
                <a:latin typeface="Calibri Light"/>
                <a:ea typeface="+mn-lt"/>
                <a:cs typeface="Calibri Light"/>
              </a:rPr>
              <a:t>методи</a:t>
            </a:r>
            <a:r>
              <a:rPr lang="ru" sz="1400" dirty="0">
                <a:latin typeface="Calibri Light"/>
                <a:ea typeface="+mn-lt"/>
                <a:cs typeface="Calibri Light"/>
              </a:rPr>
              <a:t> для </a:t>
            </a:r>
            <a:r>
              <a:rPr lang="ru" sz="1400" dirty="0" err="1">
                <a:latin typeface="Calibri Light"/>
                <a:ea typeface="+mn-lt"/>
                <a:cs typeface="Calibri Light"/>
              </a:rPr>
              <a:t>ініціалізації</a:t>
            </a:r>
            <a:r>
              <a:rPr lang="ru" sz="1400" dirty="0">
                <a:latin typeface="Calibri Light"/>
                <a:ea typeface="+mn-lt"/>
                <a:cs typeface="Calibri Light"/>
              </a:rPr>
              <a:t> </a:t>
            </a:r>
            <a:r>
              <a:rPr lang="ru" sz="1400" dirty="0" err="1">
                <a:latin typeface="Calibri Light"/>
                <a:ea typeface="+mn-lt"/>
                <a:cs typeface="Calibri Light"/>
              </a:rPr>
              <a:t>полів</a:t>
            </a:r>
            <a:r>
              <a:rPr lang="ru" sz="1400" dirty="0">
                <a:latin typeface="Calibri Light"/>
                <a:ea typeface="+mn-lt"/>
                <a:cs typeface="Calibri Light"/>
              </a:rPr>
              <a:t>. </a:t>
            </a:r>
            <a:r>
              <a:rPr lang="ru" sz="1400" dirty="0" err="1">
                <a:latin typeface="Calibri Light"/>
                <a:ea typeface="+mn-lt"/>
                <a:cs typeface="Calibri Light"/>
              </a:rPr>
              <a:t>Перевизначте</a:t>
            </a:r>
            <a:r>
              <a:rPr lang="ru" sz="1400" dirty="0">
                <a:latin typeface="Calibri Light"/>
                <a:ea typeface="+mn-lt"/>
                <a:cs typeface="Calibri Light"/>
              </a:rPr>
              <a:t> метод </a:t>
            </a:r>
            <a:r>
              <a:rPr lang="ru" sz="1400" dirty="0" err="1">
                <a:latin typeface="Calibri Light"/>
                <a:ea typeface="+mn-lt"/>
                <a:cs typeface="Calibri Light"/>
              </a:rPr>
              <a:t>ToString</a:t>
            </a:r>
            <a:r>
              <a:rPr lang="ru" sz="1400" dirty="0">
                <a:latin typeface="Calibri Light"/>
                <a:ea typeface="+mn-lt"/>
                <a:cs typeface="Calibri Light"/>
              </a:rPr>
              <a:t> базового типу </a:t>
            </a:r>
            <a:r>
              <a:rPr lang="ru" sz="1400" dirty="0" err="1">
                <a:latin typeface="Calibri Light"/>
                <a:ea typeface="+mn-lt"/>
                <a:cs typeface="Calibri Light"/>
              </a:rPr>
              <a:t>object</a:t>
            </a:r>
            <a:r>
              <a:rPr lang="ru" sz="1400" dirty="0">
                <a:latin typeface="Calibri Light"/>
                <a:ea typeface="+mn-lt"/>
                <a:cs typeface="Calibri Light"/>
              </a:rPr>
              <a:t>, </a:t>
            </a:r>
            <a:r>
              <a:rPr lang="ru" sz="1400" dirty="0" err="1">
                <a:latin typeface="Calibri Light"/>
                <a:ea typeface="+mn-lt"/>
                <a:cs typeface="Calibri Light"/>
              </a:rPr>
              <a:t>який</a:t>
            </a:r>
            <a:r>
              <a:rPr lang="ru" sz="1400" dirty="0">
                <a:latin typeface="Calibri Light"/>
                <a:ea typeface="+mn-lt"/>
                <a:cs typeface="Calibri Light"/>
              </a:rPr>
              <a:t> буде </a:t>
            </a:r>
            <a:r>
              <a:rPr lang="ru" sz="1400" dirty="0" err="1">
                <a:latin typeface="Calibri Light"/>
                <a:ea typeface="+mn-lt"/>
                <a:cs typeface="Calibri Light"/>
              </a:rPr>
              <a:t>повертати</a:t>
            </a:r>
            <a:r>
              <a:rPr lang="ru" sz="1400" dirty="0">
                <a:latin typeface="Calibri Light"/>
                <a:ea typeface="+mn-lt"/>
                <a:cs typeface="Calibri Light"/>
              </a:rPr>
              <a:t> </a:t>
            </a:r>
            <a:r>
              <a:rPr lang="ru" sz="1400" dirty="0" err="1">
                <a:latin typeface="Calibri Light"/>
                <a:ea typeface="+mn-lt"/>
                <a:cs typeface="Calibri Light"/>
              </a:rPr>
              <a:t>гарно</a:t>
            </a:r>
            <a:r>
              <a:rPr lang="ru" sz="1400" dirty="0">
                <a:latin typeface="Calibri Light"/>
                <a:ea typeface="+mn-lt"/>
                <a:cs typeface="Calibri Light"/>
              </a:rPr>
              <a:t> </a:t>
            </a:r>
            <a:r>
              <a:rPr lang="ru" sz="1400" dirty="0" err="1">
                <a:latin typeface="Calibri Light"/>
                <a:ea typeface="+mn-lt"/>
                <a:cs typeface="Calibri Light"/>
              </a:rPr>
              <a:t>відформатовану</a:t>
            </a:r>
            <a:r>
              <a:rPr lang="ru" sz="1400" dirty="0">
                <a:latin typeface="Calibri Light"/>
                <a:ea typeface="+mn-lt"/>
                <a:cs typeface="Calibri Light"/>
              </a:rPr>
              <a:t> </a:t>
            </a:r>
            <a:r>
              <a:rPr lang="ru" sz="1400" dirty="0" err="1">
                <a:latin typeface="Calibri Light"/>
                <a:ea typeface="+mn-lt"/>
                <a:cs typeface="Calibri Light"/>
              </a:rPr>
              <a:t>інформацію</a:t>
            </a:r>
            <a:r>
              <a:rPr lang="ru" sz="1400" dirty="0">
                <a:latin typeface="Calibri Light"/>
                <a:ea typeface="+mn-lt"/>
                <a:cs typeface="Calibri Light"/>
              </a:rPr>
              <a:t>. </a:t>
            </a:r>
            <a:r>
              <a:rPr lang="ru" sz="1400" dirty="0" err="1">
                <a:latin typeface="Calibri Light"/>
                <a:ea typeface="+mn-lt"/>
                <a:cs typeface="Calibri Light"/>
              </a:rPr>
              <a:t>Створіть</a:t>
            </a:r>
            <a:r>
              <a:rPr lang="ru" sz="1400" dirty="0">
                <a:latin typeface="Calibri Light"/>
                <a:ea typeface="+mn-lt"/>
                <a:cs typeface="Calibri Light"/>
              </a:rPr>
              <a:t> </a:t>
            </a:r>
            <a:r>
              <a:rPr lang="ru" sz="1400" dirty="0" err="1">
                <a:latin typeface="Calibri Light"/>
                <a:ea typeface="+mn-lt"/>
                <a:cs typeface="Calibri Light"/>
              </a:rPr>
              <a:t>статичний</a:t>
            </a:r>
            <a:r>
              <a:rPr lang="ru" sz="1400" dirty="0">
                <a:latin typeface="Calibri Light"/>
                <a:ea typeface="+mn-lt"/>
                <a:cs typeface="Calibri Light"/>
              </a:rPr>
              <a:t> </a:t>
            </a:r>
            <a:r>
              <a:rPr lang="ru" sz="1400" dirty="0" err="1">
                <a:latin typeface="Calibri Light"/>
                <a:ea typeface="+mn-lt"/>
                <a:cs typeface="Calibri Light"/>
              </a:rPr>
              <a:t>клас</a:t>
            </a:r>
            <a:r>
              <a:rPr lang="ru" sz="1400" dirty="0">
                <a:latin typeface="Calibri Light"/>
                <a:ea typeface="+mn-lt"/>
                <a:cs typeface="Calibri Light"/>
              </a:rPr>
              <a:t> </a:t>
            </a:r>
            <a:r>
              <a:rPr lang="ru" sz="1400" dirty="0" err="1">
                <a:latin typeface="Calibri Light"/>
                <a:ea typeface="+mn-lt"/>
                <a:cs typeface="Calibri Light"/>
              </a:rPr>
              <a:t>Painter</a:t>
            </a:r>
            <a:r>
              <a:rPr lang="ru" sz="1400" dirty="0">
                <a:latin typeface="Calibri Light"/>
                <a:ea typeface="+mn-lt"/>
                <a:cs typeface="Calibri Light"/>
              </a:rPr>
              <a:t> </a:t>
            </a:r>
            <a:r>
              <a:rPr lang="ru" sz="1400" dirty="0" err="1">
                <a:latin typeface="Calibri Light"/>
                <a:ea typeface="+mn-lt"/>
                <a:cs typeface="Calibri Light"/>
              </a:rPr>
              <a:t>із</a:t>
            </a:r>
            <a:r>
              <a:rPr lang="ru" sz="1400" dirty="0">
                <a:latin typeface="Calibri Light"/>
                <a:ea typeface="+mn-lt"/>
                <a:cs typeface="Calibri Light"/>
              </a:rPr>
              <a:t> методами </a:t>
            </a:r>
            <a:r>
              <a:rPr lang="ru" sz="1400" dirty="0" err="1">
                <a:latin typeface="Calibri Light"/>
                <a:ea typeface="+mn-lt"/>
                <a:cs typeface="Calibri Light"/>
              </a:rPr>
              <a:t>void</a:t>
            </a:r>
            <a:r>
              <a:rPr lang="ru" sz="1400" dirty="0">
                <a:latin typeface="Calibri Light"/>
                <a:ea typeface="+mn-lt"/>
                <a:cs typeface="Calibri Light"/>
              </a:rPr>
              <a:t> </a:t>
            </a:r>
            <a:r>
              <a:rPr lang="ru" sz="1400" dirty="0" err="1">
                <a:latin typeface="Calibri Light"/>
                <a:ea typeface="+mn-lt"/>
                <a:cs typeface="Calibri Light"/>
              </a:rPr>
              <a:t>Paint</a:t>
            </a:r>
            <a:r>
              <a:rPr lang="ru" sz="1400" dirty="0">
                <a:latin typeface="Calibri Light"/>
                <a:ea typeface="+mn-lt"/>
                <a:cs typeface="Calibri Light"/>
              </a:rPr>
              <a:t>(</a:t>
            </a:r>
            <a:r>
              <a:rPr lang="ru" sz="1400" dirty="0" err="1">
                <a:latin typeface="Calibri Light"/>
                <a:ea typeface="+mn-lt"/>
                <a:cs typeface="Calibri Light"/>
              </a:rPr>
              <a:t>Car</a:t>
            </a:r>
            <a:r>
              <a:rPr lang="ru" sz="1400" dirty="0">
                <a:latin typeface="Calibri Light"/>
                <a:ea typeface="+mn-lt"/>
                <a:cs typeface="Calibri Light"/>
              </a:rPr>
              <a:t> </a:t>
            </a:r>
            <a:r>
              <a:rPr lang="ru" sz="1400" dirty="0" err="1">
                <a:latin typeface="Calibri Light"/>
                <a:ea typeface="+mn-lt"/>
                <a:cs typeface="Calibri Light"/>
              </a:rPr>
              <a:t>car</a:t>
            </a:r>
            <a:r>
              <a:rPr lang="ru" sz="1400" dirty="0">
                <a:latin typeface="Calibri Light"/>
                <a:ea typeface="+mn-lt"/>
                <a:cs typeface="Calibri Light"/>
              </a:rPr>
              <a:t>, </a:t>
            </a:r>
            <a:r>
              <a:rPr lang="ru" sz="1400" dirty="0" err="1">
                <a:latin typeface="Calibri Light"/>
                <a:ea typeface="+mn-lt"/>
                <a:cs typeface="Calibri Light"/>
              </a:rPr>
              <a:t>string</a:t>
            </a:r>
            <a:r>
              <a:rPr lang="ru" sz="1400" dirty="0">
                <a:latin typeface="Calibri Light"/>
                <a:ea typeface="+mn-lt"/>
                <a:cs typeface="Calibri Light"/>
              </a:rPr>
              <a:t> </a:t>
            </a:r>
            <a:r>
              <a:rPr lang="ru" sz="1400" dirty="0" err="1">
                <a:latin typeface="Calibri Light"/>
                <a:ea typeface="+mn-lt"/>
                <a:cs typeface="Calibri Light"/>
              </a:rPr>
              <a:t>colour</a:t>
            </a:r>
            <a:r>
              <a:rPr lang="ru" sz="1400" dirty="0">
                <a:latin typeface="Calibri Light"/>
                <a:ea typeface="+mn-lt"/>
                <a:cs typeface="Calibri Light"/>
              </a:rPr>
              <a:t>), </a:t>
            </a:r>
            <a:r>
              <a:rPr lang="ru" sz="1400" dirty="0" err="1">
                <a:latin typeface="Calibri Light"/>
                <a:ea typeface="+mn-lt"/>
                <a:cs typeface="Calibri Light"/>
              </a:rPr>
              <a:t>який</a:t>
            </a:r>
            <a:r>
              <a:rPr lang="ru" sz="1400" dirty="0">
                <a:latin typeface="Calibri Light"/>
                <a:ea typeface="+mn-lt"/>
                <a:cs typeface="Calibri Light"/>
              </a:rPr>
              <a:t> </a:t>
            </a:r>
            <a:r>
              <a:rPr lang="ru" sz="1400" dirty="0" err="1">
                <a:latin typeface="Calibri Light"/>
                <a:ea typeface="+mn-lt"/>
                <a:cs typeface="Calibri Light"/>
              </a:rPr>
              <a:t>міняє</a:t>
            </a:r>
            <a:r>
              <a:rPr lang="ru" sz="1400" dirty="0">
                <a:latin typeface="Calibri Light"/>
                <a:ea typeface="+mn-lt"/>
                <a:cs typeface="Calibri Light"/>
              </a:rPr>
              <a:t> </a:t>
            </a:r>
            <a:r>
              <a:rPr lang="ru" sz="1400" dirty="0" err="1">
                <a:latin typeface="Calibri Light"/>
                <a:ea typeface="+mn-lt"/>
                <a:cs typeface="Calibri Light"/>
              </a:rPr>
              <a:t>колір</a:t>
            </a:r>
            <a:r>
              <a:rPr lang="ru" sz="1400" dirty="0">
                <a:latin typeface="Calibri Light"/>
                <a:ea typeface="+mn-lt"/>
                <a:cs typeface="Calibri Light"/>
              </a:rPr>
              <a:t>. </a:t>
            </a:r>
            <a:r>
              <a:rPr lang="ru" sz="1400" dirty="0" err="1">
                <a:latin typeface="Calibri Light"/>
                <a:ea typeface="+mn-lt"/>
                <a:cs typeface="Calibri Light"/>
              </a:rPr>
              <a:t>Виведіть</a:t>
            </a:r>
            <a:r>
              <a:rPr lang="ru" sz="1400" dirty="0">
                <a:latin typeface="Calibri Light"/>
                <a:ea typeface="+mn-lt"/>
                <a:cs typeface="Calibri Light"/>
              </a:rPr>
              <a:t> </a:t>
            </a:r>
            <a:r>
              <a:rPr lang="ru" sz="1400" dirty="0" err="1">
                <a:latin typeface="Calibri Light"/>
                <a:ea typeface="+mn-lt"/>
                <a:cs typeface="Calibri Light"/>
              </a:rPr>
              <a:t>інформацію</a:t>
            </a:r>
            <a:r>
              <a:rPr lang="ru" sz="1400" dirty="0">
                <a:latin typeface="Calibri Light"/>
                <a:ea typeface="+mn-lt"/>
                <a:cs typeface="Calibri Light"/>
              </a:rPr>
              <a:t> про машину до і </a:t>
            </a:r>
            <a:r>
              <a:rPr lang="ru" sz="1400" dirty="0" err="1">
                <a:latin typeface="Calibri Light"/>
                <a:ea typeface="+mn-lt"/>
                <a:cs typeface="Calibri Light"/>
              </a:rPr>
              <a:t>після</a:t>
            </a:r>
            <a:r>
              <a:rPr lang="ru" sz="1400" dirty="0">
                <a:latin typeface="Calibri Light"/>
                <a:ea typeface="+mn-lt"/>
                <a:cs typeface="Calibri Light"/>
              </a:rPr>
              <a:t> </a:t>
            </a:r>
            <a:r>
              <a:rPr lang="ru" sz="1400" dirty="0" err="1">
                <a:latin typeface="Calibri Light"/>
                <a:ea typeface="+mn-lt"/>
                <a:cs typeface="Calibri Light"/>
              </a:rPr>
              <a:t>пофарбування</a:t>
            </a:r>
            <a:r>
              <a:rPr lang="ru" sz="1400" dirty="0">
                <a:latin typeface="Calibri Light"/>
                <a:ea typeface="+mn-lt"/>
                <a:cs typeface="Calibri Light"/>
              </a:rPr>
              <a:t>. </a:t>
            </a:r>
            <a:r>
              <a:rPr lang="ru" sz="1400" dirty="0" err="1">
                <a:latin typeface="Calibri Light"/>
                <a:ea typeface="+mn-lt"/>
                <a:cs typeface="Calibri Light"/>
              </a:rPr>
              <a:t>Зробіть</a:t>
            </a:r>
            <a:r>
              <a:rPr lang="ru" sz="1400" dirty="0">
                <a:latin typeface="Calibri Light"/>
                <a:ea typeface="+mn-lt"/>
                <a:cs typeface="Calibri Light"/>
              </a:rPr>
              <a:t> </a:t>
            </a:r>
            <a:r>
              <a:rPr lang="ru" sz="1400" dirty="0" err="1">
                <a:latin typeface="Calibri Light"/>
                <a:ea typeface="+mn-lt"/>
                <a:cs typeface="Calibri Light"/>
              </a:rPr>
              <a:t>висновки</a:t>
            </a:r>
            <a:r>
              <a:rPr lang="ru" sz="1400" dirty="0">
                <a:latin typeface="Calibri Light"/>
                <a:ea typeface="+mn-lt"/>
                <a:cs typeface="Calibri Light"/>
              </a:rPr>
              <a:t> і </a:t>
            </a:r>
            <a:r>
              <a:rPr lang="ru" sz="1400" dirty="0" err="1">
                <a:latin typeface="Calibri Light"/>
                <a:ea typeface="+mn-lt"/>
                <a:cs typeface="Calibri Light"/>
              </a:rPr>
              <a:t>напішіть</a:t>
            </a:r>
            <a:r>
              <a:rPr lang="ru" sz="1400" dirty="0">
                <a:latin typeface="Calibri Light"/>
                <a:ea typeface="+mn-lt"/>
                <a:cs typeface="Calibri Light"/>
              </a:rPr>
              <a:t> </a:t>
            </a:r>
            <a:r>
              <a:rPr lang="ru" sz="1400" dirty="0" err="1">
                <a:latin typeface="Calibri Light"/>
                <a:ea typeface="+mn-lt"/>
                <a:cs typeface="Calibri Light"/>
              </a:rPr>
              <a:t>програму</a:t>
            </a:r>
            <a:r>
              <a:rPr lang="ru" sz="1400">
                <a:latin typeface="Calibri Light"/>
                <a:ea typeface="+mn-lt"/>
                <a:cs typeface="Calibri Light"/>
              </a:rPr>
              <a:t> коректно.</a:t>
            </a:r>
          </a:p>
          <a:p>
            <a:pPr marL="0" indent="0">
              <a:lnSpc>
                <a:spcPct val="100000"/>
              </a:lnSpc>
              <a:spcBef>
                <a:spcPts val="100"/>
              </a:spcBef>
              <a:spcAft>
                <a:spcPts val="300"/>
              </a:spcAft>
              <a:buNone/>
            </a:pPr>
            <a:endParaRPr lang="ru" sz="1400" dirty="0">
              <a:ea typeface="+mn-lt"/>
              <a:cs typeface="+mn-lt"/>
            </a:endParaRPr>
          </a:p>
          <a:p>
            <a:pPr>
              <a:spcAft>
                <a:spcPts val="300"/>
              </a:spcAft>
              <a:buNone/>
            </a:pPr>
            <a:r>
              <a:rPr lang="uk-UA" sz="1400" dirty="0">
                <a:latin typeface="Calibri Light"/>
                <a:cs typeface="Calibri Light"/>
              </a:rPr>
              <a:t>Task2</a:t>
            </a:r>
            <a:r>
              <a:rPr lang="ru" sz="1400" dirty="0">
                <a:latin typeface="Calibri Light"/>
                <a:cs typeface="Calibri Light"/>
              </a:rPr>
              <a:t> </a:t>
            </a:r>
            <a:endParaRPr lang="en-US" sz="1400" dirty="0">
              <a:ea typeface="+mn-lt"/>
              <a:cs typeface="+mn-lt"/>
            </a:endParaRPr>
          </a:p>
          <a:p>
            <a:pPr>
              <a:spcAft>
                <a:spcPts val="300"/>
              </a:spcAft>
              <a:buNone/>
            </a:pPr>
            <a:r>
              <a:rPr lang="uk" sz="1400" dirty="0">
                <a:latin typeface="Calibri Light"/>
                <a:cs typeface="Calibri Light"/>
              </a:rPr>
              <a:t>Використовуючи </a:t>
            </a:r>
            <a:r>
              <a:rPr lang="uk" sz="1400" err="1">
                <a:latin typeface="Calibri Light"/>
                <a:cs typeface="Calibri Light"/>
              </a:rPr>
              <a:t>Visual</a:t>
            </a:r>
            <a:r>
              <a:rPr lang="uk" sz="1400" dirty="0">
                <a:latin typeface="Calibri Light"/>
                <a:cs typeface="Calibri Light"/>
              </a:rPr>
              <a:t> </a:t>
            </a:r>
            <a:r>
              <a:rPr lang="uk" sz="1400" err="1">
                <a:latin typeface="Calibri Light"/>
                <a:cs typeface="Calibri Light"/>
              </a:rPr>
              <a:t>Studio</a:t>
            </a:r>
            <a:r>
              <a:rPr lang="uk" sz="1400" dirty="0">
                <a:latin typeface="Calibri Light"/>
                <a:cs typeface="Calibri Light"/>
              </a:rPr>
              <a:t>, створіть проект за шаблоном </a:t>
            </a:r>
            <a:r>
              <a:rPr lang="uk" sz="1400" err="1">
                <a:latin typeface="Calibri Light"/>
                <a:cs typeface="Calibri Light"/>
              </a:rPr>
              <a:t>Console</a:t>
            </a:r>
            <a:r>
              <a:rPr lang="uk" sz="1400" dirty="0">
                <a:latin typeface="Calibri Light"/>
                <a:cs typeface="Calibri Light"/>
              </a:rPr>
              <a:t> </a:t>
            </a:r>
            <a:r>
              <a:rPr lang="uk" sz="1400">
                <a:latin typeface="Calibri Light"/>
                <a:cs typeface="Calibri Light"/>
              </a:rPr>
              <a:t>Application,  назвіть його Lesson015_Task2.</a:t>
            </a:r>
            <a:r>
              <a:rPr lang="ru" sz="1400" dirty="0">
                <a:latin typeface="Calibri Light"/>
                <a:cs typeface="Calibri Light"/>
              </a:rPr>
              <a:t> </a:t>
            </a:r>
            <a:endParaRPr lang="en-US" sz="1400" dirty="0">
              <a:ea typeface="+mn-lt"/>
              <a:cs typeface="+mn-lt"/>
            </a:endParaRPr>
          </a:p>
          <a:p>
            <a:pPr marL="0" indent="0">
              <a:spcBef>
                <a:spcPts val="0"/>
              </a:spcBef>
              <a:spcAft>
                <a:spcPts val="300"/>
              </a:spcAft>
              <a:buNone/>
            </a:pPr>
            <a:r>
              <a:rPr lang="ru" sz="1400" dirty="0" err="1">
                <a:latin typeface="Calibri Light"/>
                <a:ea typeface="+mn-lt"/>
                <a:cs typeface="+mn-lt"/>
              </a:rPr>
              <a:t>Створіть</a:t>
            </a:r>
            <a:r>
              <a:rPr lang="ru" sz="1400" dirty="0">
                <a:latin typeface="Calibri Light"/>
                <a:ea typeface="+mn-lt"/>
                <a:cs typeface="+mn-lt"/>
              </a:rPr>
              <a:t> </a:t>
            </a:r>
            <a:r>
              <a:rPr lang="ru" sz="1400" dirty="0" err="1">
                <a:latin typeface="Calibri Light"/>
                <a:ea typeface="+mn-lt"/>
                <a:cs typeface="+mn-lt"/>
              </a:rPr>
              <a:t>клас</a:t>
            </a:r>
            <a:r>
              <a:rPr lang="ru" sz="1400" dirty="0">
                <a:latin typeface="Calibri Light"/>
                <a:ea typeface="+mn-lt"/>
                <a:cs typeface="+mn-lt"/>
              </a:rPr>
              <a:t> </a:t>
            </a:r>
            <a:r>
              <a:rPr lang="ru" sz="1400" dirty="0" err="1">
                <a:latin typeface="Calibri Light"/>
                <a:ea typeface="+mn-lt"/>
                <a:cs typeface="+mn-lt"/>
              </a:rPr>
              <a:t>PointClass</a:t>
            </a:r>
            <a:r>
              <a:rPr lang="ru" sz="1400" dirty="0">
                <a:latin typeface="Calibri Light"/>
                <a:ea typeface="+mn-lt"/>
                <a:cs typeface="+mn-lt"/>
              </a:rPr>
              <a:t> і структуру </a:t>
            </a:r>
            <a:r>
              <a:rPr lang="ru" sz="1400" dirty="0" err="1">
                <a:latin typeface="Calibri Light"/>
                <a:ea typeface="+mn-lt"/>
                <a:cs typeface="+mn-lt"/>
              </a:rPr>
              <a:t>PointStruct</a:t>
            </a:r>
            <a:r>
              <a:rPr lang="ru" sz="1400" dirty="0">
                <a:latin typeface="Calibri Light"/>
                <a:ea typeface="+mn-lt"/>
                <a:cs typeface="+mn-lt"/>
              </a:rPr>
              <a:t> з </a:t>
            </a:r>
            <a:r>
              <a:rPr lang="ru" sz="1400" dirty="0" err="1">
                <a:latin typeface="Calibri Light"/>
                <a:ea typeface="+mn-lt"/>
                <a:cs typeface="+mn-lt"/>
              </a:rPr>
              <a:t>автореалізованими</a:t>
            </a:r>
            <a:r>
              <a:rPr lang="ru" sz="1400" dirty="0">
                <a:latin typeface="Calibri Light"/>
                <a:ea typeface="+mn-lt"/>
                <a:cs typeface="+mn-lt"/>
              </a:rPr>
              <a:t> </a:t>
            </a:r>
            <a:r>
              <a:rPr lang="ru" sz="1400" dirty="0" err="1">
                <a:latin typeface="Calibri Light"/>
                <a:ea typeface="+mn-lt"/>
                <a:cs typeface="+mn-lt"/>
              </a:rPr>
              <a:t>властивостями</a:t>
            </a:r>
            <a:r>
              <a:rPr lang="ru" sz="1400" dirty="0">
                <a:latin typeface="Calibri Light"/>
                <a:ea typeface="+mn-lt"/>
                <a:cs typeface="+mn-lt"/>
              </a:rPr>
              <a:t> </a:t>
            </a:r>
            <a:r>
              <a:rPr lang="ru" sz="1400" dirty="0" err="1">
                <a:latin typeface="Calibri Light"/>
                <a:ea typeface="+mn-lt"/>
                <a:cs typeface="+mn-lt"/>
              </a:rPr>
              <a:t>int</a:t>
            </a:r>
            <a:r>
              <a:rPr lang="ru" sz="1400" dirty="0">
                <a:latin typeface="Calibri Light"/>
                <a:ea typeface="+mn-lt"/>
                <a:cs typeface="+mn-lt"/>
              </a:rPr>
              <a:t> X, </a:t>
            </a:r>
            <a:r>
              <a:rPr lang="ru" sz="1400" dirty="0" err="1">
                <a:latin typeface="Calibri Light"/>
                <a:ea typeface="+mn-lt"/>
                <a:cs typeface="+mn-lt"/>
              </a:rPr>
              <a:t>int</a:t>
            </a:r>
            <a:r>
              <a:rPr lang="ru" sz="1400" dirty="0">
                <a:latin typeface="Calibri Light"/>
                <a:ea typeface="+mn-lt"/>
                <a:cs typeface="+mn-lt"/>
              </a:rPr>
              <a:t> У. </a:t>
            </a:r>
            <a:r>
              <a:rPr lang="ru" sz="1400" dirty="0" err="1">
                <a:latin typeface="Calibri Light"/>
                <a:ea typeface="+mn-lt"/>
                <a:cs typeface="+mn-lt"/>
              </a:rPr>
              <a:t>Створіть</a:t>
            </a:r>
            <a:r>
              <a:rPr lang="ru" sz="1400" dirty="0">
                <a:latin typeface="Calibri Light"/>
                <a:ea typeface="+mn-lt"/>
                <a:cs typeface="+mn-lt"/>
              </a:rPr>
              <a:t> </a:t>
            </a:r>
            <a:r>
              <a:rPr lang="ru" sz="1400" dirty="0" err="1">
                <a:latin typeface="Calibri Light"/>
                <a:ea typeface="+mn-lt"/>
                <a:cs typeface="+mn-lt"/>
              </a:rPr>
              <a:t>статисний</a:t>
            </a:r>
            <a:r>
              <a:rPr lang="ru" sz="1400" dirty="0">
                <a:latin typeface="Calibri Light"/>
                <a:ea typeface="+mn-lt"/>
                <a:cs typeface="+mn-lt"/>
              </a:rPr>
              <a:t> </a:t>
            </a:r>
            <a:r>
              <a:rPr lang="ru" sz="1400" dirty="0" err="1">
                <a:latin typeface="Calibri Light"/>
                <a:ea typeface="+mn-lt"/>
                <a:cs typeface="+mn-lt"/>
              </a:rPr>
              <a:t>клас</a:t>
            </a:r>
            <a:r>
              <a:rPr lang="ru" sz="1400" dirty="0">
                <a:latin typeface="Calibri Light"/>
                <a:ea typeface="+mn-lt"/>
                <a:cs typeface="+mn-lt"/>
              </a:rPr>
              <a:t> </a:t>
            </a:r>
            <a:r>
              <a:rPr lang="ru" sz="1400" dirty="0" err="1">
                <a:latin typeface="Calibri Light"/>
                <a:ea typeface="+mn-lt"/>
                <a:cs typeface="+mn-lt"/>
              </a:rPr>
              <a:t>PerformanceTest</a:t>
            </a:r>
            <a:r>
              <a:rPr lang="ru" sz="1400" dirty="0">
                <a:latin typeface="Calibri Light"/>
                <a:ea typeface="+mn-lt"/>
                <a:cs typeface="+mn-lt"/>
              </a:rPr>
              <a:t> </a:t>
            </a:r>
            <a:r>
              <a:rPr lang="ru" sz="1400" dirty="0" err="1">
                <a:latin typeface="Calibri Light"/>
                <a:ea typeface="+mn-lt"/>
                <a:cs typeface="+mn-lt"/>
              </a:rPr>
              <a:t>із</a:t>
            </a:r>
            <a:r>
              <a:rPr lang="ru" sz="1400" dirty="0">
                <a:latin typeface="Calibri Light"/>
                <a:ea typeface="+mn-lt"/>
                <a:cs typeface="+mn-lt"/>
              </a:rPr>
              <a:t> методами </a:t>
            </a:r>
            <a:r>
              <a:rPr lang="ru" sz="1400" dirty="0" err="1">
                <a:latin typeface="Calibri Light"/>
                <a:ea typeface="+mn-lt"/>
                <a:cs typeface="+mn-lt"/>
              </a:rPr>
              <a:t>MeasureTestPointClass</a:t>
            </a:r>
            <a:r>
              <a:rPr lang="ru" sz="1400" dirty="0">
                <a:latin typeface="Calibri Light"/>
                <a:ea typeface="+mn-lt"/>
                <a:cs typeface="+mn-lt"/>
              </a:rPr>
              <a:t>  і </a:t>
            </a:r>
            <a:r>
              <a:rPr lang="ru" sz="1400" dirty="0" err="1">
                <a:latin typeface="Calibri Light"/>
                <a:ea typeface="+mn-lt"/>
                <a:cs typeface="+mn-lt"/>
              </a:rPr>
              <a:t>MeasureTestPointStruct</a:t>
            </a:r>
            <a:r>
              <a:rPr lang="ru" sz="1400" dirty="0">
                <a:latin typeface="Calibri Light"/>
                <a:ea typeface="+mn-lt"/>
                <a:cs typeface="+mn-lt"/>
              </a:rPr>
              <a:t> </a:t>
            </a:r>
            <a:r>
              <a:rPr lang="ru" sz="1400" dirty="0" err="1">
                <a:latin typeface="Calibri Light"/>
                <a:ea typeface="+mn-lt"/>
                <a:cs typeface="+mn-lt"/>
              </a:rPr>
              <a:t>які</a:t>
            </a:r>
            <a:r>
              <a:rPr lang="ru" sz="1400" dirty="0">
                <a:latin typeface="Calibri Light"/>
                <a:ea typeface="+mn-lt"/>
                <a:cs typeface="+mn-lt"/>
              </a:rPr>
              <a:t> </a:t>
            </a:r>
            <a:r>
              <a:rPr lang="ru" sz="1400" dirty="0" err="1">
                <a:latin typeface="Calibri Light"/>
                <a:ea typeface="+mn-lt"/>
                <a:cs typeface="+mn-lt"/>
              </a:rPr>
              <a:t>прймають</a:t>
            </a:r>
            <a:r>
              <a:rPr lang="ru" sz="1400" dirty="0">
                <a:latin typeface="Calibri Light"/>
                <a:ea typeface="+mn-lt"/>
                <a:cs typeface="+mn-lt"/>
              </a:rPr>
              <a:t> (</a:t>
            </a:r>
            <a:r>
              <a:rPr lang="ru" sz="1400" dirty="0" err="1">
                <a:latin typeface="Calibri Light"/>
                <a:ea typeface="+mn-lt"/>
                <a:cs typeface="+mn-lt"/>
              </a:rPr>
              <a:t>int</a:t>
            </a:r>
            <a:r>
              <a:rPr lang="ru" sz="1400" dirty="0">
                <a:latin typeface="Calibri Light"/>
                <a:ea typeface="+mn-lt"/>
                <a:cs typeface="+mn-lt"/>
              </a:rPr>
              <a:t> </a:t>
            </a:r>
            <a:r>
              <a:rPr lang="ru" sz="1400" dirty="0" err="1">
                <a:latin typeface="Calibri Light"/>
                <a:ea typeface="+mn-lt"/>
                <a:cs typeface="+mn-lt"/>
              </a:rPr>
              <a:t>length</a:t>
            </a:r>
            <a:r>
              <a:rPr lang="ru" sz="1400" dirty="0">
                <a:latin typeface="Calibri Light"/>
                <a:ea typeface="+mn-lt"/>
                <a:cs typeface="+mn-lt"/>
              </a:rPr>
              <a:t>), </a:t>
            </a:r>
            <a:r>
              <a:rPr lang="ru" sz="1400" dirty="0" err="1">
                <a:latin typeface="Calibri Light"/>
                <a:ea typeface="+mn-lt"/>
                <a:cs typeface="+mn-lt"/>
              </a:rPr>
              <a:t>які</a:t>
            </a:r>
            <a:r>
              <a:rPr lang="ru" sz="1400" dirty="0">
                <a:latin typeface="Calibri Light"/>
                <a:ea typeface="+mn-lt"/>
                <a:cs typeface="+mn-lt"/>
              </a:rPr>
              <a:t> </a:t>
            </a:r>
            <a:r>
              <a:rPr lang="ru" sz="1400" dirty="0" err="1">
                <a:latin typeface="Calibri Light"/>
                <a:ea typeface="+mn-lt"/>
                <a:cs typeface="+mn-lt"/>
              </a:rPr>
              <a:t>створюють</a:t>
            </a:r>
            <a:r>
              <a:rPr lang="ru" sz="1400" dirty="0">
                <a:latin typeface="Calibri Light"/>
                <a:ea typeface="+mn-lt"/>
                <a:cs typeface="+mn-lt"/>
              </a:rPr>
              <a:t> </a:t>
            </a:r>
            <a:r>
              <a:rPr lang="ru" sz="1400" dirty="0" err="1">
                <a:latin typeface="Calibri Light"/>
                <a:ea typeface="+mn-lt"/>
                <a:cs typeface="+mn-lt"/>
              </a:rPr>
              <a:t>масив</a:t>
            </a:r>
            <a:r>
              <a:rPr lang="ru" sz="1400" dirty="0">
                <a:latin typeface="Calibri Light"/>
                <a:ea typeface="+mn-lt"/>
                <a:cs typeface="+mn-lt"/>
              </a:rPr>
              <a:t> </a:t>
            </a:r>
            <a:r>
              <a:rPr lang="ru" sz="1400" dirty="0" err="1">
                <a:latin typeface="Calibri Light"/>
                <a:ea typeface="+mn-lt"/>
                <a:cs typeface="+mn-lt"/>
              </a:rPr>
              <a:t>із</a:t>
            </a:r>
            <a:r>
              <a:rPr lang="ru" sz="1400" dirty="0">
                <a:latin typeface="Calibri Light"/>
                <a:ea typeface="+mn-lt"/>
                <a:cs typeface="+mn-lt"/>
              </a:rPr>
              <a:t> </a:t>
            </a:r>
            <a:r>
              <a:rPr lang="ru" sz="1400" dirty="0" err="1">
                <a:latin typeface="Calibri Light"/>
                <a:ea typeface="+mn-lt"/>
                <a:cs typeface="+mn-lt"/>
              </a:rPr>
              <a:t>довжиною</a:t>
            </a:r>
            <a:r>
              <a:rPr lang="ru" sz="1400" dirty="0">
                <a:latin typeface="Calibri Light"/>
                <a:ea typeface="+mn-lt"/>
                <a:cs typeface="+mn-lt"/>
              </a:rPr>
              <a:t> </a:t>
            </a:r>
            <a:r>
              <a:rPr lang="ru" sz="1400" dirty="0" err="1">
                <a:latin typeface="Calibri Light"/>
                <a:ea typeface="+mn-lt"/>
                <a:cs typeface="+mn-lt"/>
              </a:rPr>
              <a:t>length</a:t>
            </a:r>
            <a:r>
              <a:rPr lang="ru" sz="1400" dirty="0">
                <a:latin typeface="Calibri Light"/>
                <a:ea typeface="+mn-lt"/>
                <a:cs typeface="+mn-lt"/>
              </a:rPr>
              <a:t>, і </a:t>
            </a:r>
            <a:r>
              <a:rPr lang="ru" sz="1400" dirty="0" err="1">
                <a:latin typeface="Calibri Light"/>
                <a:ea typeface="+mn-lt"/>
                <a:cs typeface="+mn-lt"/>
              </a:rPr>
              <a:t>відповідно</a:t>
            </a:r>
            <a:r>
              <a:rPr lang="ru" sz="1400" dirty="0">
                <a:latin typeface="Calibri Light"/>
                <a:ea typeface="+mn-lt"/>
                <a:cs typeface="+mn-lt"/>
              </a:rPr>
              <a:t> </a:t>
            </a:r>
            <a:r>
              <a:rPr lang="ru" sz="1400" dirty="0" err="1">
                <a:latin typeface="Calibri Light"/>
                <a:ea typeface="+mn-lt"/>
                <a:cs typeface="+mn-lt"/>
              </a:rPr>
              <a:t>заповнюють</a:t>
            </a:r>
            <a:r>
              <a:rPr lang="ru" sz="1400" dirty="0">
                <a:latin typeface="Calibri Light"/>
                <a:ea typeface="+mn-lt"/>
                <a:cs typeface="+mn-lt"/>
              </a:rPr>
              <a:t> </a:t>
            </a:r>
            <a:r>
              <a:rPr lang="ru" sz="1400" dirty="0" err="1">
                <a:latin typeface="Calibri Light"/>
                <a:ea typeface="+mn-lt"/>
                <a:cs typeface="+mn-lt"/>
              </a:rPr>
              <a:t>його</a:t>
            </a:r>
            <a:r>
              <a:rPr lang="ru" sz="1400" dirty="0">
                <a:latin typeface="Calibri Light"/>
                <a:ea typeface="+mn-lt"/>
                <a:cs typeface="+mn-lt"/>
              </a:rPr>
              <a:t> </a:t>
            </a:r>
            <a:r>
              <a:rPr lang="ru" sz="1400" dirty="0" err="1">
                <a:latin typeface="Calibri Light"/>
                <a:ea typeface="+mn-lt"/>
                <a:cs typeface="+mn-lt"/>
              </a:rPr>
              <a:t>елементами</a:t>
            </a:r>
            <a:r>
              <a:rPr lang="ru" sz="1400" dirty="0">
                <a:latin typeface="Calibri Light"/>
                <a:ea typeface="+mn-lt"/>
                <a:cs typeface="+mn-lt"/>
              </a:rPr>
              <a:t>. </a:t>
            </a:r>
            <a:r>
              <a:rPr lang="ru" sz="1400" dirty="0" err="1">
                <a:latin typeface="Calibri Light"/>
                <a:ea typeface="+mn-lt"/>
                <a:cs typeface="+mn-lt"/>
              </a:rPr>
              <a:t>Перевірте</a:t>
            </a:r>
            <a:r>
              <a:rPr lang="ru" sz="1400" dirty="0">
                <a:latin typeface="Calibri Light"/>
                <a:ea typeface="+mn-lt"/>
                <a:cs typeface="+mn-lt"/>
              </a:rPr>
              <a:t> </a:t>
            </a:r>
            <a:r>
              <a:rPr lang="ru" sz="1400" dirty="0" err="1">
                <a:latin typeface="Calibri Light"/>
                <a:ea typeface="+mn-lt"/>
                <a:cs typeface="+mn-lt"/>
              </a:rPr>
              <a:t>ефективність</a:t>
            </a:r>
            <a:r>
              <a:rPr lang="ru" sz="1400" dirty="0">
                <a:latin typeface="Calibri Light"/>
                <a:ea typeface="+mn-lt"/>
                <a:cs typeface="+mn-lt"/>
              </a:rPr>
              <a:t> </a:t>
            </a:r>
            <a:r>
              <a:rPr lang="ru" sz="1400" dirty="0" err="1">
                <a:latin typeface="Calibri Light"/>
                <a:ea typeface="+mn-lt"/>
                <a:cs typeface="+mn-lt"/>
              </a:rPr>
              <a:t>виконання</a:t>
            </a:r>
            <a:r>
              <a:rPr lang="ru" sz="1400" dirty="0">
                <a:latin typeface="Calibri Light"/>
                <a:ea typeface="+mn-lt"/>
                <a:cs typeface="+mn-lt"/>
              </a:rPr>
              <a:t> </a:t>
            </a:r>
            <a:r>
              <a:rPr lang="ru" sz="1400" dirty="0" err="1">
                <a:latin typeface="Calibri Light"/>
                <a:ea typeface="+mn-lt"/>
                <a:cs typeface="+mn-lt"/>
              </a:rPr>
              <a:t>цих</a:t>
            </a:r>
            <a:r>
              <a:rPr lang="ru" sz="1400" dirty="0">
                <a:latin typeface="Calibri Light"/>
                <a:ea typeface="+mn-lt"/>
                <a:cs typeface="+mn-lt"/>
              </a:rPr>
              <a:t> </a:t>
            </a:r>
            <a:r>
              <a:rPr lang="ru" sz="1400" dirty="0" err="1">
                <a:latin typeface="Calibri Light"/>
                <a:ea typeface="+mn-lt"/>
                <a:cs typeface="+mn-lt"/>
              </a:rPr>
              <a:t>методів</a:t>
            </a:r>
            <a:r>
              <a:rPr lang="ru" sz="1400" dirty="0">
                <a:latin typeface="Calibri Light"/>
                <a:ea typeface="+mn-lt"/>
                <a:cs typeface="+mn-lt"/>
              </a:rPr>
              <a:t>, </a:t>
            </a:r>
            <a:r>
              <a:rPr lang="ru" sz="1400" dirty="0" err="1">
                <a:latin typeface="Calibri Light"/>
                <a:ea typeface="+mn-lt"/>
                <a:cs typeface="+mn-lt"/>
              </a:rPr>
              <a:t>передаючи</a:t>
            </a:r>
            <a:r>
              <a:rPr lang="ru" sz="1400">
                <a:latin typeface="Calibri Light"/>
                <a:ea typeface="+mn-lt"/>
                <a:cs typeface="+mn-lt"/>
              </a:rPr>
              <a:t> у параметр 1 000 000</a:t>
            </a:r>
          </a:p>
          <a:p>
            <a:pPr>
              <a:spcBef>
                <a:spcPts val="0"/>
              </a:spcBef>
              <a:spcAft>
                <a:spcPts val="300"/>
              </a:spcAft>
              <a:buNone/>
            </a:pPr>
            <a:endParaRPr lang="ru" sz="1400" dirty="0">
              <a:ea typeface="+mn-lt"/>
              <a:cs typeface="+mn-lt"/>
            </a:endParaRPr>
          </a:p>
          <a:p>
            <a:pPr>
              <a:spcAft>
                <a:spcPts val="300"/>
              </a:spcAft>
              <a:buNone/>
            </a:pPr>
            <a:endParaRPr lang="ru" sz="1400" dirty="0">
              <a:latin typeface="Calibri Light"/>
              <a:ea typeface="+mn-lt"/>
              <a:cs typeface="Calibri Light"/>
            </a:endParaRPr>
          </a:p>
          <a:p>
            <a:pPr marL="0" indent="0">
              <a:spcBef>
                <a:spcPts val="0"/>
              </a:spcBef>
              <a:spcAft>
                <a:spcPts val="300"/>
              </a:spcAft>
              <a:buNone/>
            </a:pPr>
            <a:endParaRPr lang="ru" sz="1400" dirty="0">
              <a:latin typeface="Calibri Light"/>
              <a:ea typeface="+mn-lt"/>
              <a:cs typeface="Calibri Light"/>
            </a:endParaRPr>
          </a:p>
          <a:p>
            <a:pPr marL="0" indent="0">
              <a:spcAft>
                <a:spcPts val="300"/>
              </a:spcAft>
              <a:buNone/>
            </a:pPr>
            <a:endParaRPr lang="uk-UA" sz="1400" dirty="0">
              <a:ea typeface="+mn-lt"/>
              <a:cs typeface="+mn-lt"/>
            </a:endParaRPr>
          </a:p>
          <a:p>
            <a:pPr marL="0" indent="0">
              <a:spcAft>
                <a:spcPts val="300"/>
              </a:spcAft>
              <a:buNone/>
            </a:pPr>
            <a:endParaRPr lang="uk-UA" sz="1400" dirty="0">
              <a:ea typeface="+mn-lt"/>
              <a:cs typeface="+mn-lt"/>
            </a:endParaRPr>
          </a:p>
          <a:p>
            <a:pPr marL="0" indent="0">
              <a:spcAft>
                <a:spcPts val="300"/>
              </a:spcAft>
              <a:buNone/>
            </a:pPr>
            <a:endParaRPr lang="uk-UA" sz="1400" dirty="0">
              <a:ea typeface="+mn-lt"/>
              <a:cs typeface="+mn-lt"/>
            </a:endParaRPr>
          </a:p>
          <a:p>
            <a:pPr marL="0" indent="0">
              <a:spcAft>
                <a:spcPts val="300"/>
              </a:spcAft>
              <a:buNone/>
            </a:pPr>
            <a:endParaRPr lang="uk-UA" sz="1400" dirty="0">
              <a:ea typeface="+mn-lt"/>
              <a:cs typeface="+mn-lt"/>
            </a:endParaRPr>
          </a:p>
          <a:p>
            <a:pPr marL="0" indent="0">
              <a:buNone/>
            </a:pPr>
            <a:endParaRPr lang="uk-UA" sz="1400" dirty="0">
              <a:ea typeface="+mn-lt"/>
              <a:cs typeface="+mn-lt"/>
            </a:endParaRPr>
          </a:p>
          <a:p>
            <a:pPr marL="0" indent="0">
              <a:buNone/>
            </a:pPr>
            <a:endParaRPr lang="uk-UA" sz="1400" dirty="0">
              <a:ea typeface="+mn-lt"/>
              <a:cs typeface="+mn-lt"/>
            </a:endParaRPr>
          </a:p>
          <a:p>
            <a:pPr marL="0" indent="0">
              <a:buNone/>
            </a:pPr>
            <a:endParaRPr lang="uk-UA" sz="1400" dirty="0">
              <a:cs typeface="Calibri" panose="020F0502020204030204"/>
            </a:endParaRPr>
          </a:p>
        </p:txBody>
      </p:sp>
    </p:spTree>
    <p:extLst>
      <p:ext uri="{BB962C8B-B14F-4D97-AF65-F5344CB8AC3E}">
        <p14:creationId xmlns:p14="http://schemas.microsoft.com/office/powerpoint/2010/main" val="3411813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D040BF-CBCB-4022-BFE5-9A672835AAF5}"/>
              </a:ext>
            </a:extLst>
          </p:cNvPr>
          <p:cNvSpPr>
            <a:spLocks noGrp="1"/>
          </p:cNvSpPr>
          <p:nvPr>
            <p:ph type="title"/>
          </p:nvPr>
        </p:nvSpPr>
        <p:spPr>
          <a:xfrm>
            <a:off x="838200" y="365125"/>
            <a:ext cx="10515600" cy="546245"/>
          </a:xfrm>
        </p:spPr>
        <p:txBody>
          <a:bodyPr>
            <a:normAutofit/>
          </a:bodyPr>
          <a:lstStyle/>
          <a:p>
            <a:r>
              <a:rPr lang="uk-UA" sz="3200">
                <a:latin typeface="Calibri"/>
                <a:cs typeface="Calibri"/>
              </a:rPr>
              <a:t>Структури / Structure  </a:t>
            </a:r>
            <a:endParaRPr lang="uk-UA" sz="3200">
              <a:ea typeface="+mj-lt"/>
              <a:cs typeface="+mj-lt"/>
            </a:endParaRPr>
          </a:p>
        </p:txBody>
      </p:sp>
      <p:sp>
        <p:nvSpPr>
          <p:cNvPr id="3" name="Місце для вмісту 2">
            <a:extLst>
              <a:ext uri="{FF2B5EF4-FFF2-40B4-BE49-F238E27FC236}">
                <a16:creationId xmlns:a16="http://schemas.microsoft.com/office/drawing/2014/main" id="{B0664E40-4F3F-4606-8852-88D32820BBD6}"/>
              </a:ext>
            </a:extLst>
          </p:cNvPr>
          <p:cNvSpPr>
            <a:spLocks noGrp="1"/>
          </p:cNvSpPr>
          <p:nvPr>
            <p:ph idx="1"/>
          </p:nvPr>
        </p:nvSpPr>
        <p:spPr>
          <a:xfrm>
            <a:off x="838200" y="1072285"/>
            <a:ext cx="10515600" cy="5104678"/>
          </a:xfrm>
        </p:spPr>
        <p:txBody>
          <a:bodyPr vert="horz" lIns="91440" tIns="45720" rIns="91440" bIns="45720" rtlCol="0" anchor="t">
            <a:normAutofit/>
          </a:bodyPr>
          <a:lstStyle/>
          <a:p>
            <a:pPr marL="0" indent="0">
              <a:buNone/>
            </a:pPr>
            <a:r>
              <a:rPr lang="uk-UA" sz="2000">
                <a:cs typeface="Calibri" panose="020F0502020204030204"/>
              </a:rPr>
              <a:t>Об'єкт </a:t>
            </a:r>
            <a:r>
              <a:rPr lang="uk-UA" sz="2000">
                <a:solidFill>
                  <a:schemeClr val="accent1"/>
                </a:solidFill>
                <a:cs typeface="Calibri" panose="020F0502020204030204"/>
              </a:rPr>
              <a:t>struct </a:t>
            </a:r>
            <a:r>
              <a:rPr lang="uk-UA" sz="2000">
                <a:cs typeface="Calibri" panose="020F0502020204030204"/>
              </a:rPr>
              <a:t>можна створити з оператором </a:t>
            </a:r>
            <a:r>
              <a:rPr lang="uk-UA" sz="2000">
                <a:solidFill>
                  <a:schemeClr val="accent1"/>
                </a:solidFill>
                <a:cs typeface="Calibri" panose="020F0502020204030204"/>
              </a:rPr>
              <a:t>new </a:t>
            </a:r>
            <a:r>
              <a:rPr lang="uk-UA" sz="2000">
                <a:cs typeface="Calibri"/>
              </a:rPr>
              <a:t>або без нього, як і змінні примітивних типів.</a:t>
            </a:r>
          </a:p>
        </p:txBody>
      </p:sp>
      <p:pic>
        <p:nvPicPr>
          <p:cNvPr id="12" name="Рисунок 12" descr="Зображення, що містить знімок екрана&#10;&#10;Опис створено автоматично">
            <a:extLst>
              <a:ext uri="{FF2B5EF4-FFF2-40B4-BE49-F238E27FC236}">
                <a16:creationId xmlns:a16="http://schemas.microsoft.com/office/drawing/2014/main" id="{C97A5FD7-7D3F-4275-BF3F-D5EE56094A3B}"/>
              </a:ext>
            </a:extLst>
          </p:cNvPr>
          <p:cNvPicPr>
            <a:picLocks noChangeAspect="1"/>
          </p:cNvPicPr>
          <p:nvPr/>
        </p:nvPicPr>
        <p:blipFill>
          <a:blip r:embed="rId2"/>
          <a:stretch>
            <a:fillRect/>
          </a:stretch>
        </p:blipFill>
        <p:spPr>
          <a:xfrm>
            <a:off x="839577" y="4230721"/>
            <a:ext cx="5159086" cy="1580659"/>
          </a:xfrm>
          <a:prstGeom prst="rect">
            <a:avLst/>
          </a:prstGeom>
        </p:spPr>
      </p:pic>
      <p:pic>
        <p:nvPicPr>
          <p:cNvPr id="13" name="Рисунок 13" descr="Зображення, що містить знімок екрана, годинник&#10;&#10;Опис створено автоматично">
            <a:extLst>
              <a:ext uri="{FF2B5EF4-FFF2-40B4-BE49-F238E27FC236}">
                <a16:creationId xmlns:a16="http://schemas.microsoft.com/office/drawing/2014/main" id="{6B63CCBE-86B2-493A-8875-B1ECA30AD3C2}"/>
              </a:ext>
            </a:extLst>
          </p:cNvPr>
          <p:cNvPicPr>
            <a:picLocks noChangeAspect="1"/>
          </p:cNvPicPr>
          <p:nvPr/>
        </p:nvPicPr>
        <p:blipFill>
          <a:blip r:embed="rId3"/>
          <a:stretch>
            <a:fillRect/>
          </a:stretch>
        </p:blipFill>
        <p:spPr>
          <a:xfrm>
            <a:off x="720004" y="2222643"/>
            <a:ext cx="2881990" cy="1286587"/>
          </a:xfrm>
          <a:prstGeom prst="rect">
            <a:avLst/>
          </a:prstGeom>
        </p:spPr>
      </p:pic>
      <p:pic>
        <p:nvPicPr>
          <p:cNvPr id="14" name="Рисунок 14" descr="Зображення, що містить вода, серфінг, фото, чоловік&#10;&#10;Опис створено автоматично">
            <a:extLst>
              <a:ext uri="{FF2B5EF4-FFF2-40B4-BE49-F238E27FC236}">
                <a16:creationId xmlns:a16="http://schemas.microsoft.com/office/drawing/2014/main" id="{857014DE-C947-42E3-B6AE-7C01C19518FF}"/>
              </a:ext>
            </a:extLst>
          </p:cNvPr>
          <p:cNvPicPr>
            <a:picLocks noChangeAspect="1"/>
          </p:cNvPicPr>
          <p:nvPr/>
        </p:nvPicPr>
        <p:blipFill>
          <a:blip r:embed="rId4"/>
          <a:stretch>
            <a:fillRect/>
          </a:stretch>
        </p:blipFill>
        <p:spPr>
          <a:xfrm>
            <a:off x="9114559" y="3869748"/>
            <a:ext cx="1591541" cy="893619"/>
          </a:xfrm>
          <a:prstGeom prst="rect">
            <a:avLst/>
          </a:prstGeom>
        </p:spPr>
      </p:pic>
      <p:pic>
        <p:nvPicPr>
          <p:cNvPr id="15" name="Рисунок 15" descr="Зображення, що містить вода, серфінг, фото, чоловік&#10;&#10;Опис створено автоматично">
            <a:extLst>
              <a:ext uri="{FF2B5EF4-FFF2-40B4-BE49-F238E27FC236}">
                <a16:creationId xmlns:a16="http://schemas.microsoft.com/office/drawing/2014/main" id="{20897FB3-59F0-4BF9-8EF0-04B1F99D03AA}"/>
              </a:ext>
            </a:extLst>
          </p:cNvPr>
          <p:cNvPicPr>
            <a:picLocks noChangeAspect="1"/>
          </p:cNvPicPr>
          <p:nvPr/>
        </p:nvPicPr>
        <p:blipFill>
          <a:blip r:embed="rId4"/>
          <a:stretch>
            <a:fillRect/>
          </a:stretch>
        </p:blipFill>
        <p:spPr>
          <a:xfrm>
            <a:off x="9114559" y="5116657"/>
            <a:ext cx="1591541" cy="893619"/>
          </a:xfrm>
          <a:prstGeom prst="rect">
            <a:avLst/>
          </a:prstGeom>
        </p:spPr>
      </p:pic>
    </p:spTree>
    <p:extLst>
      <p:ext uri="{BB962C8B-B14F-4D97-AF65-F5344CB8AC3E}">
        <p14:creationId xmlns:p14="http://schemas.microsoft.com/office/powerpoint/2010/main" val="4117845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1CDF6-B2E5-4F33-8822-58DD524000FE}"/>
              </a:ext>
            </a:extLst>
          </p:cNvPr>
          <p:cNvSpPr>
            <a:spLocks noGrp="1"/>
          </p:cNvSpPr>
          <p:nvPr>
            <p:ph type="title"/>
          </p:nvPr>
        </p:nvSpPr>
        <p:spPr>
          <a:xfrm>
            <a:off x="838200" y="365125"/>
            <a:ext cx="10515600" cy="551072"/>
          </a:xfrm>
        </p:spPr>
        <p:txBody>
          <a:bodyPr/>
          <a:lstStyle/>
          <a:p>
            <a:r>
              <a:rPr lang="uk-UA" sz="3200">
                <a:latin typeface="Calibri"/>
                <a:cs typeface="Calibri Light"/>
              </a:rPr>
              <a:t>Конструктори</a:t>
            </a:r>
            <a:r>
              <a:rPr lang="uk-UA" sz="3200">
                <a:latin typeface="Calibri"/>
                <a:ea typeface="+mj-lt"/>
                <a:cs typeface="+mj-lt"/>
              </a:rPr>
              <a:t> / </a:t>
            </a:r>
            <a:r>
              <a:rPr lang="uk-UA" sz="3200">
                <a:latin typeface="Calibri"/>
                <a:ea typeface="+mj-lt"/>
                <a:cs typeface="Calibri"/>
              </a:rPr>
              <a:t>Constructors</a:t>
            </a:r>
            <a:endParaRPr lang="uk-UA"/>
          </a:p>
        </p:txBody>
      </p:sp>
      <p:sp>
        <p:nvSpPr>
          <p:cNvPr id="3" name="Місце для вмісту 2">
            <a:extLst>
              <a:ext uri="{FF2B5EF4-FFF2-40B4-BE49-F238E27FC236}">
                <a16:creationId xmlns:a16="http://schemas.microsoft.com/office/drawing/2014/main" id="{F026072A-A07A-4AB6-B87B-515ED7A5232E}"/>
              </a:ext>
            </a:extLst>
          </p:cNvPr>
          <p:cNvSpPr>
            <a:spLocks noGrp="1"/>
          </p:cNvSpPr>
          <p:nvPr>
            <p:ph idx="1"/>
          </p:nvPr>
        </p:nvSpPr>
        <p:spPr>
          <a:xfrm>
            <a:off x="838200" y="1126085"/>
            <a:ext cx="10515600" cy="5050878"/>
          </a:xfrm>
        </p:spPr>
        <p:txBody>
          <a:bodyPr vert="horz" lIns="91440" tIns="45720" rIns="91440" bIns="45720" rtlCol="0" anchor="t">
            <a:normAutofit/>
          </a:bodyPr>
          <a:lstStyle/>
          <a:p>
            <a:pPr marL="0" indent="0">
              <a:buNone/>
            </a:pPr>
            <a:r>
              <a:rPr lang="uk-UA" sz="2000" dirty="0">
                <a:ea typeface="+mn-lt"/>
                <a:cs typeface="+mn-lt"/>
              </a:rPr>
              <a:t>При наявності користувацького конструктора (коструктора з параметрами), всі поля </a:t>
            </a:r>
            <a:r>
              <a:rPr lang="uk-UA" sz="2000">
                <a:ea typeface="+mn-lt"/>
                <a:cs typeface="+mn-lt"/>
              </a:rPr>
              <a:t>обовязково повинні бути у ньому проініціалізовані, інакше буде помилка</a:t>
            </a:r>
            <a:r>
              <a:rPr lang="uk-UA" sz="2000" dirty="0">
                <a:ea typeface="+mn-lt"/>
                <a:cs typeface="+mn-lt"/>
              </a:rPr>
              <a:t>.</a:t>
            </a:r>
            <a:endParaRPr lang="uk-UA" sz="2000" dirty="0">
              <a:cs typeface="Calibri"/>
            </a:endParaRPr>
          </a:p>
        </p:txBody>
      </p:sp>
      <p:sp>
        <p:nvSpPr>
          <p:cNvPr id="4" name="TextBox 3">
            <a:extLst>
              <a:ext uri="{FF2B5EF4-FFF2-40B4-BE49-F238E27FC236}">
                <a16:creationId xmlns:a16="http://schemas.microsoft.com/office/drawing/2014/main" id="{D45AF8C5-E50F-4271-B868-AF4925FA281A}"/>
              </a:ext>
            </a:extLst>
          </p:cNvPr>
          <p:cNvSpPr txBox="1"/>
          <p:nvPr/>
        </p:nvSpPr>
        <p:spPr>
          <a:xfrm>
            <a:off x="842571" y="1881663"/>
            <a:ext cx="69029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sz="2000" dirty="0">
                <a:solidFill>
                  <a:srgbClr val="C00000"/>
                </a:solidFill>
                <a:ea typeface="+mn-lt"/>
                <a:cs typeface="+mn-lt"/>
              </a:rPr>
              <a:t>Структурам </a:t>
            </a:r>
            <a:r>
              <a:rPr lang="uk-UA" sz="2000">
                <a:solidFill>
                  <a:srgbClr val="C00000"/>
                </a:solidFill>
                <a:ea typeface="+mn-lt"/>
                <a:cs typeface="+mn-lt"/>
              </a:rPr>
              <a:t>забороняється мати конструктор без параметрів</a:t>
            </a:r>
            <a:r>
              <a:rPr lang="uk-UA" sz="2000" dirty="0">
                <a:solidFill>
                  <a:srgbClr val="C00000"/>
                </a:solidFill>
                <a:ea typeface="+mn-lt"/>
                <a:cs typeface="+mn-lt"/>
              </a:rPr>
              <a:t>.</a:t>
            </a:r>
            <a:endParaRPr lang="uk-UA" sz="2000" dirty="0">
              <a:solidFill>
                <a:srgbClr val="C00000"/>
              </a:solidFill>
              <a:cs typeface="Calibri"/>
            </a:endParaRPr>
          </a:p>
        </p:txBody>
      </p:sp>
      <p:pic>
        <p:nvPicPr>
          <p:cNvPr id="5" name="Рисунок 7" descr="Зображення, що містить знімок екрана&#10;&#10;Опис створено автоматично">
            <a:extLst>
              <a:ext uri="{FF2B5EF4-FFF2-40B4-BE49-F238E27FC236}">
                <a16:creationId xmlns:a16="http://schemas.microsoft.com/office/drawing/2014/main" id="{41CB13A7-7C65-410F-B045-CD121198DFDE}"/>
              </a:ext>
            </a:extLst>
          </p:cNvPr>
          <p:cNvPicPr>
            <a:picLocks noChangeAspect="1"/>
          </p:cNvPicPr>
          <p:nvPr/>
        </p:nvPicPr>
        <p:blipFill>
          <a:blip r:embed="rId2"/>
          <a:stretch>
            <a:fillRect/>
          </a:stretch>
        </p:blipFill>
        <p:spPr>
          <a:xfrm>
            <a:off x="4654239" y="3162606"/>
            <a:ext cx="6908221" cy="3011953"/>
          </a:xfrm>
          <a:prstGeom prst="rect">
            <a:avLst/>
          </a:prstGeom>
        </p:spPr>
      </p:pic>
      <p:pic>
        <p:nvPicPr>
          <p:cNvPr id="8" name="Рисунок 8" descr="Зображення, що містить знімок екрана&#10;&#10;Опис створено автоматично">
            <a:extLst>
              <a:ext uri="{FF2B5EF4-FFF2-40B4-BE49-F238E27FC236}">
                <a16:creationId xmlns:a16="http://schemas.microsoft.com/office/drawing/2014/main" id="{3898C5B8-1A54-426E-8162-43FDB8B9E409}"/>
              </a:ext>
            </a:extLst>
          </p:cNvPr>
          <p:cNvPicPr>
            <a:picLocks noChangeAspect="1"/>
          </p:cNvPicPr>
          <p:nvPr/>
        </p:nvPicPr>
        <p:blipFill>
          <a:blip r:embed="rId3"/>
          <a:stretch>
            <a:fillRect/>
          </a:stretch>
        </p:blipFill>
        <p:spPr>
          <a:xfrm>
            <a:off x="767195" y="3192743"/>
            <a:ext cx="3470562" cy="3208788"/>
          </a:xfrm>
          <a:prstGeom prst="rect">
            <a:avLst/>
          </a:prstGeom>
        </p:spPr>
      </p:pic>
      <p:pic>
        <p:nvPicPr>
          <p:cNvPr id="10" name="Рисунок 10" descr="Зображення, що містить малювання&#10;&#10;Опис створено автоматично">
            <a:extLst>
              <a:ext uri="{FF2B5EF4-FFF2-40B4-BE49-F238E27FC236}">
                <a16:creationId xmlns:a16="http://schemas.microsoft.com/office/drawing/2014/main" id="{3776CABE-7B35-4AC0-91F7-9952AE2E065A}"/>
              </a:ext>
            </a:extLst>
          </p:cNvPr>
          <p:cNvPicPr>
            <a:picLocks noChangeAspect="1"/>
          </p:cNvPicPr>
          <p:nvPr/>
        </p:nvPicPr>
        <p:blipFill>
          <a:blip r:embed="rId4"/>
          <a:stretch>
            <a:fillRect/>
          </a:stretch>
        </p:blipFill>
        <p:spPr>
          <a:xfrm>
            <a:off x="8014855" y="2538236"/>
            <a:ext cx="3280063" cy="1539073"/>
          </a:xfrm>
          <a:prstGeom prst="rect">
            <a:avLst/>
          </a:prstGeom>
        </p:spPr>
      </p:pic>
    </p:spTree>
    <p:extLst>
      <p:ext uri="{BB962C8B-B14F-4D97-AF65-F5344CB8AC3E}">
        <p14:creationId xmlns:p14="http://schemas.microsoft.com/office/powerpoint/2010/main" val="174723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5D1F31-042F-4A1F-9FBA-113518CD278C}"/>
              </a:ext>
            </a:extLst>
          </p:cNvPr>
          <p:cNvSpPr>
            <a:spLocks noGrp="1"/>
          </p:cNvSpPr>
          <p:nvPr>
            <p:ph type="title"/>
          </p:nvPr>
        </p:nvSpPr>
        <p:spPr>
          <a:xfrm>
            <a:off x="838200" y="365125"/>
            <a:ext cx="10515600" cy="601039"/>
          </a:xfrm>
        </p:spPr>
        <p:txBody>
          <a:bodyPr>
            <a:normAutofit/>
          </a:bodyPr>
          <a:lstStyle/>
          <a:p>
            <a:r>
              <a:rPr lang="uk-UA" sz="3200">
                <a:latin typeface="Calibri"/>
                <a:cs typeface="Calibri"/>
              </a:rPr>
              <a:t>Структури наслідування / Struct </a:t>
            </a:r>
            <a:r>
              <a:rPr lang="uk-UA" sz="3200">
                <a:latin typeface="Calibri"/>
                <a:ea typeface="+mj-lt"/>
                <a:cs typeface="+mj-lt"/>
              </a:rPr>
              <a:t>Inheritance</a:t>
            </a:r>
            <a:endParaRPr lang="uk-UA" sz="3200">
              <a:latin typeface="Calibri"/>
              <a:ea typeface="+mj-lt"/>
              <a:cs typeface="Calibri"/>
            </a:endParaRPr>
          </a:p>
        </p:txBody>
      </p:sp>
      <p:sp>
        <p:nvSpPr>
          <p:cNvPr id="3" name="Місце для вмісту 2">
            <a:extLst>
              <a:ext uri="{FF2B5EF4-FFF2-40B4-BE49-F238E27FC236}">
                <a16:creationId xmlns:a16="http://schemas.microsoft.com/office/drawing/2014/main" id="{457A68C0-9E5F-42EA-834C-8B8798CA2403}"/>
              </a:ext>
            </a:extLst>
          </p:cNvPr>
          <p:cNvSpPr>
            <a:spLocks noGrp="1"/>
          </p:cNvSpPr>
          <p:nvPr>
            <p:ph idx="1"/>
          </p:nvPr>
        </p:nvSpPr>
        <p:spPr>
          <a:xfrm>
            <a:off x="838200" y="1163560"/>
            <a:ext cx="10515600" cy="5013403"/>
          </a:xfrm>
        </p:spPr>
        <p:txBody>
          <a:bodyPr vert="horz" lIns="91440" tIns="45720" rIns="91440" bIns="45720" rtlCol="0" anchor="t">
            <a:normAutofit/>
          </a:bodyPr>
          <a:lstStyle/>
          <a:p>
            <a:pPr marL="0" indent="0">
              <a:buNone/>
            </a:pPr>
            <a:r>
              <a:rPr lang="uk-UA" sz="2000" dirty="0">
                <a:ea typeface="+mn-lt"/>
                <a:cs typeface="+mn-lt"/>
              </a:rPr>
              <a:t>Структури можуть реалізовувати інтерфейси, але вони не можуть наслідувати інші структури або </a:t>
            </a:r>
            <a:r>
              <a:rPr lang="uk-UA" sz="2000">
                <a:ea typeface="+mn-lt"/>
                <a:cs typeface="+mn-lt"/>
              </a:rPr>
              <a:t>класи, оскільки вже неявно наслідують абстрактний клас </a:t>
            </a:r>
            <a:r>
              <a:rPr lang="uk-UA" sz="2000">
                <a:solidFill>
                  <a:schemeClr val="accent1"/>
                </a:solidFill>
                <a:ea typeface="+mn-lt"/>
                <a:cs typeface="+mn-lt"/>
              </a:rPr>
              <a:t>ValueType</a:t>
            </a:r>
            <a:r>
              <a:rPr lang="uk-UA" sz="2000">
                <a:ea typeface="+mn-lt"/>
                <a:cs typeface="+mn-lt"/>
              </a:rPr>
              <a:t>.</a:t>
            </a:r>
            <a:endParaRPr lang="uk-UA"/>
          </a:p>
        </p:txBody>
      </p:sp>
      <p:sp>
        <p:nvSpPr>
          <p:cNvPr id="4" name="TextBox 3">
            <a:extLst>
              <a:ext uri="{FF2B5EF4-FFF2-40B4-BE49-F238E27FC236}">
                <a16:creationId xmlns:a16="http://schemas.microsoft.com/office/drawing/2014/main" id="{863F14A6-703F-4792-B369-06BAC5D8EAFC}"/>
              </a:ext>
            </a:extLst>
          </p:cNvPr>
          <p:cNvSpPr txBox="1"/>
          <p:nvPr/>
        </p:nvSpPr>
        <p:spPr>
          <a:xfrm>
            <a:off x="887998" y="2004878"/>
            <a:ext cx="91514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У C # </a:t>
            </a:r>
            <a:r>
              <a:rPr lang="en-US" err="1"/>
              <a:t>можна</a:t>
            </a:r>
            <a:r>
              <a:rPr lang="en-US" dirty="0"/>
              <a:t> </a:t>
            </a:r>
            <a:r>
              <a:rPr lang="en-US"/>
              <a:t>наслідуватись тільки </a:t>
            </a:r>
            <a:r>
              <a:rPr lang="en-US" err="1"/>
              <a:t>від</a:t>
            </a:r>
            <a:r>
              <a:rPr lang="en-US" dirty="0"/>
              <a:t> </a:t>
            </a:r>
            <a:r>
              <a:rPr lang="en-US" err="1"/>
              <a:t>одного</a:t>
            </a:r>
            <a:r>
              <a:rPr lang="en-US" dirty="0"/>
              <a:t> </a:t>
            </a:r>
            <a:r>
              <a:rPr lang="en-US" err="1"/>
              <a:t>класу</a:t>
            </a:r>
            <a:r>
              <a:rPr lang="en-US"/>
              <a:t> і </a:t>
            </a:r>
            <a:r>
              <a:rPr lang="en-US" err="1"/>
              <a:t>безліч</a:t>
            </a:r>
            <a:r>
              <a:rPr lang="en-US" dirty="0"/>
              <a:t> </a:t>
            </a:r>
            <a:r>
              <a:rPr lang="en-US" err="1"/>
              <a:t>інтерфейсів</a:t>
            </a:r>
            <a:r>
              <a:rPr lang="en-US" dirty="0"/>
              <a:t>. </a:t>
            </a:r>
            <a:endParaRPr lang="uk-UA">
              <a:cs typeface="Calibri"/>
            </a:endParaRPr>
          </a:p>
          <a:p>
            <a:r>
              <a:rPr lang="en-US" dirty="0"/>
              <a:t>Від </a:t>
            </a:r>
            <a:r>
              <a:rPr lang="en-US" dirty="0" err="1"/>
              <a:t>структур</a:t>
            </a:r>
            <a:r>
              <a:rPr lang="en-US"/>
              <a:t> наслідуватись заборонено.</a:t>
            </a:r>
            <a:endParaRPr lang="uk-UA">
              <a:cs typeface="Calibri"/>
            </a:endParaRPr>
          </a:p>
        </p:txBody>
      </p:sp>
      <p:pic>
        <p:nvPicPr>
          <p:cNvPr id="7" name="Рисунок 7">
            <a:extLst>
              <a:ext uri="{FF2B5EF4-FFF2-40B4-BE49-F238E27FC236}">
                <a16:creationId xmlns:a16="http://schemas.microsoft.com/office/drawing/2014/main" id="{94D2F764-0847-4BA9-A86D-857CCCF456CC}"/>
              </a:ext>
            </a:extLst>
          </p:cNvPr>
          <p:cNvPicPr>
            <a:picLocks noChangeAspect="1"/>
          </p:cNvPicPr>
          <p:nvPr/>
        </p:nvPicPr>
        <p:blipFill>
          <a:blip r:embed="rId2"/>
          <a:stretch>
            <a:fillRect/>
          </a:stretch>
        </p:blipFill>
        <p:spPr>
          <a:xfrm>
            <a:off x="777274" y="3362436"/>
            <a:ext cx="3342806" cy="2423668"/>
          </a:xfrm>
          <a:prstGeom prst="rect">
            <a:avLst/>
          </a:prstGeom>
        </p:spPr>
      </p:pic>
      <p:pic>
        <p:nvPicPr>
          <p:cNvPr id="5" name="Рисунок 5" descr="Зображення, що містить кімната, малювання, комп’ютер&#10;&#10;Опис створено автоматично">
            <a:extLst>
              <a:ext uri="{FF2B5EF4-FFF2-40B4-BE49-F238E27FC236}">
                <a16:creationId xmlns:a16="http://schemas.microsoft.com/office/drawing/2014/main" id="{75C90AF9-ADC5-4F5A-8815-DC3FAB733D0A}"/>
              </a:ext>
            </a:extLst>
          </p:cNvPr>
          <p:cNvPicPr>
            <a:picLocks noChangeAspect="1"/>
          </p:cNvPicPr>
          <p:nvPr/>
        </p:nvPicPr>
        <p:blipFill>
          <a:blip r:embed="rId3"/>
          <a:stretch>
            <a:fillRect/>
          </a:stretch>
        </p:blipFill>
        <p:spPr>
          <a:xfrm>
            <a:off x="8042564" y="4144674"/>
            <a:ext cx="2705100" cy="1685925"/>
          </a:xfrm>
          <a:prstGeom prst="rect">
            <a:avLst/>
          </a:prstGeom>
        </p:spPr>
      </p:pic>
    </p:spTree>
    <p:extLst>
      <p:ext uri="{BB962C8B-B14F-4D97-AF65-F5344CB8AC3E}">
        <p14:creationId xmlns:p14="http://schemas.microsoft.com/office/powerpoint/2010/main" val="138358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D5AC74-ACB7-48A0-AFF2-16EEAA2B4940}"/>
              </a:ext>
            </a:extLst>
          </p:cNvPr>
          <p:cNvSpPr>
            <a:spLocks noGrp="1"/>
          </p:cNvSpPr>
          <p:nvPr>
            <p:ph type="title"/>
          </p:nvPr>
        </p:nvSpPr>
        <p:spPr>
          <a:xfrm>
            <a:off x="838200" y="365125"/>
            <a:ext cx="10515600" cy="613530"/>
          </a:xfrm>
        </p:spPr>
        <p:txBody>
          <a:bodyPr>
            <a:normAutofit/>
          </a:bodyPr>
          <a:lstStyle/>
          <a:p>
            <a:r>
              <a:rPr lang="uk-UA" sz="3200">
                <a:latin typeface="Calibri"/>
                <a:ea typeface="+mj-lt"/>
                <a:cs typeface="+mj-lt"/>
              </a:rPr>
              <a:t>Вкладені структури та класи / Nested struct and class</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15E3B8E3-640C-4E9C-86A5-2F92BDE8247F}"/>
              </a:ext>
            </a:extLst>
          </p:cNvPr>
          <p:cNvSpPr>
            <a:spLocks noGrp="1"/>
          </p:cNvSpPr>
          <p:nvPr>
            <p:ph idx="1"/>
          </p:nvPr>
        </p:nvSpPr>
        <p:spPr>
          <a:xfrm>
            <a:off x="838200" y="1243479"/>
            <a:ext cx="10515600" cy="4933484"/>
          </a:xfrm>
        </p:spPr>
        <p:txBody>
          <a:bodyPr vert="horz" lIns="91440" tIns="45720" rIns="91440" bIns="45720" rtlCol="0" anchor="t">
            <a:normAutofit/>
          </a:bodyPr>
          <a:lstStyle/>
          <a:p>
            <a:pPr marL="0" indent="0">
              <a:buNone/>
            </a:pPr>
            <a:r>
              <a:rPr lang="uk-UA" sz="2000">
                <a:ea typeface="+mn-lt"/>
                <a:cs typeface="+mn-lt"/>
              </a:rPr>
              <a:t>Структури можуть містити у собі вкладені структури і класи.</a:t>
            </a:r>
            <a:endParaRPr lang="uk-UA" sz="2000">
              <a:cs typeface="Calibri"/>
            </a:endParaRPr>
          </a:p>
        </p:txBody>
      </p:sp>
      <p:pic>
        <p:nvPicPr>
          <p:cNvPr id="4" name="Рисунок 4" descr="Зображення, що містить знімок екрана, пташка&#10;&#10;Опис створено автоматично">
            <a:extLst>
              <a:ext uri="{FF2B5EF4-FFF2-40B4-BE49-F238E27FC236}">
                <a16:creationId xmlns:a16="http://schemas.microsoft.com/office/drawing/2014/main" id="{76CA3107-2184-462B-BBE8-4A52D82E8A62}"/>
              </a:ext>
            </a:extLst>
          </p:cNvPr>
          <p:cNvPicPr>
            <a:picLocks noChangeAspect="1"/>
          </p:cNvPicPr>
          <p:nvPr/>
        </p:nvPicPr>
        <p:blipFill>
          <a:blip r:embed="rId2"/>
          <a:stretch>
            <a:fillRect/>
          </a:stretch>
        </p:blipFill>
        <p:spPr>
          <a:xfrm>
            <a:off x="1744413" y="2042770"/>
            <a:ext cx="8037027" cy="2495360"/>
          </a:xfrm>
          <a:prstGeom prst="rect">
            <a:avLst/>
          </a:prstGeom>
        </p:spPr>
      </p:pic>
      <p:pic>
        <p:nvPicPr>
          <p:cNvPr id="5" name="Рисунок 5" descr="Зображення, що містить чашка, стіл, у приміщенні, сидить&#10;&#10;Опис створено автоматично">
            <a:extLst>
              <a:ext uri="{FF2B5EF4-FFF2-40B4-BE49-F238E27FC236}">
                <a16:creationId xmlns:a16="http://schemas.microsoft.com/office/drawing/2014/main" id="{72DD2F9F-1CEC-4E3B-B4B2-F77CFE272A14}"/>
              </a:ext>
            </a:extLst>
          </p:cNvPr>
          <p:cNvPicPr>
            <a:picLocks noChangeAspect="1"/>
          </p:cNvPicPr>
          <p:nvPr/>
        </p:nvPicPr>
        <p:blipFill>
          <a:blip r:embed="rId3"/>
          <a:stretch>
            <a:fillRect/>
          </a:stretch>
        </p:blipFill>
        <p:spPr>
          <a:xfrm>
            <a:off x="9577662" y="5169733"/>
            <a:ext cx="1975001" cy="1304124"/>
          </a:xfrm>
          <a:prstGeom prst="rect">
            <a:avLst/>
          </a:prstGeom>
        </p:spPr>
      </p:pic>
      <p:pic>
        <p:nvPicPr>
          <p:cNvPr id="8" name="Рисунок 8" descr="Зображення, що містить їжа, малювання&#10;&#10;Опис створено автоматично">
            <a:extLst>
              <a:ext uri="{FF2B5EF4-FFF2-40B4-BE49-F238E27FC236}">
                <a16:creationId xmlns:a16="http://schemas.microsoft.com/office/drawing/2014/main" id="{256645C2-31E8-41D1-9F3C-A729C3FC5658}"/>
              </a:ext>
            </a:extLst>
          </p:cNvPr>
          <p:cNvPicPr>
            <a:picLocks noChangeAspect="1"/>
          </p:cNvPicPr>
          <p:nvPr/>
        </p:nvPicPr>
        <p:blipFill>
          <a:blip r:embed="rId4"/>
          <a:stretch>
            <a:fillRect/>
          </a:stretch>
        </p:blipFill>
        <p:spPr>
          <a:xfrm>
            <a:off x="297951" y="5107063"/>
            <a:ext cx="1904144" cy="1412795"/>
          </a:xfrm>
          <a:prstGeom prst="rect">
            <a:avLst/>
          </a:prstGeom>
        </p:spPr>
      </p:pic>
    </p:spTree>
    <p:extLst>
      <p:ext uri="{BB962C8B-B14F-4D97-AF65-F5344CB8AC3E}">
        <p14:creationId xmlns:p14="http://schemas.microsoft.com/office/powerpoint/2010/main" val="856551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DDCFF5-70F3-4971-864D-463577604E7C}"/>
              </a:ext>
            </a:extLst>
          </p:cNvPr>
          <p:cNvSpPr>
            <a:spLocks noGrp="1"/>
          </p:cNvSpPr>
          <p:nvPr>
            <p:ph type="title"/>
          </p:nvPr>
        </p:nvSpPr>
        <p:spPr>
          <a:xfrm>
            <a:off x="838200" y="365125"/>
            <a:ext cx="10515600" cy="572223"/>
          </a:xfrm>
        </p:spPr>
        <p:txBody>
          <a:bodyPr>
            <a:normAutofit/>
          </a:bodyPr>
          <a:lstStyle/>
          <a:p>
            <a:r>
              <a:rPr lang="uk-UA" sz="3200">
                <a:latin typeface="Calibri"/>
                <a:ea typeface="+mj-lt"/>
                <a:cs typeface="+mj-lt"/>
              </a:rPr>
              <a:t>Обмеження структур / Struct Limitations</a:t>
            </a:r>
          </a:p>
        </p:txBody>
      </p:sp>
      <p:sp>
        <p:nvSpPr>
          <p:cNvPr id="3" name="Місце для вмісту 2">
            <a:extLst>
              <a:ext uri="{FF2B5EF4-FFF2-40B4-BE49-F238E27FC236}">
                <a16:creationId xmlns:a16="http://schemas.microsoft.com/office/drawing/2014/main" id="{634510D9-0D2D-4BFD-9F0E-B5647FFF9FAD}"/>
              </a:ext>
            </a:extLst>
          </p:cNvPr>
          <p:cNvSpPr>
            <a:spLocks noGrp="1"/>
          </p:cNvSpPr>
          <p:nvPr>
            <p:ph idx="1"/>
          </p:nvPr>
        </p:nvSpPr>
        <p:spPr>
          <a:xfrm>
            <a:off x="838200" y="1193512"/>
            <a:ext cx="10515600" cy="4983451"/>
          </a:xfrm>
        </p:spPr>
        <p:txBody>
          <a:bodyPr vert="horz" lIns="91440" tIns="45720" rIns="91440" bIns="45720" rtlCol="0" anchor="t">
            <a:normAutofit/>
          </a:bodyPr>
          <a:lstStyle/>
          <a:p>
            <a:pPr marL="0" indent="0">
              <a:buNone/>
            </a:pPr>
            <a:r>
              <a:rPr lang="uk-UA" sz="2000" dirty="0">
                <a:ea typeface="+mn-lt"/>
                <a:cs typeface="+mn-lt"/>
              </a:rPr>
              <a:t>Під час проектування структур ви маєте ті ж можливості, що і у класах, окрім </a:t>
            </a:r>
            <a:r>
              <a:rPr lang="uk-UA" sz="2000">
                <a:ea typeface="+mn-lt"/>
                <a:cs typeface="+mn-lt"/>
              </a:rPr>
              <a:t>наступних винятків:</a:t>
            </a:r>
            <a:endParaRPr lang="uk-UA" sz="2000" dirty="0">
              <a:cs typeface="Calibri" panose="020F0502020204030204"/>
            </a:endParaRPr>
          </a:p>
          <a:p>
            <a:pPr marL="0" indent="0">
              <a:buNone/>
            </a:pPr>
            <a:endParaRPr lang="uk-UA" sz="2000" dirty="0">
              <a:cs typeface="Calibri" panose="020F0502020204030204"/>
            </a:endParaRPr>
          </a:p>
          <a:p>
            <a:pPr marL="457200" indent="-457200"/>
            <a:r>
              <a:rPr lang="uk-UA" sz="2000">
                <a:ea typeface="+mn-lt"/>
                <a:cs typeface="+mn-lt"/>
              </a:rPr>
              <a:t>Ви не можете оголосити конструктор без параметрів. Кожен тип структури вже має неявний конструктор без параметрів, який ініціалізує значення полів за замовчуванням типу.</a:t>
            </a:r>
            <a:endParaRPr lang="uk-UA" sz="2000" dirty="0">
              <a:cs typeface="Calibri" panose="020F0502020204030204"/>
            </a:endParaRPr>
          </a:p>
          <a:p>
            <a:pPr marL="457200" indent="-457200"/>
            <a:r>
              <a:rPr lang="uk-UA" sz="2000">
                <a:ea typeface="+mn-lt"/>
                <a:cs typeface="+mn-lt"/>
              </a:rPr>
              <a:t>Ви не можете ініціалізувати поле або властивість екземпляра при його оголошенні. Однак ви можете ініціалізувати поля static або const або статичну властивість при їх оголошенні.</a:t>
            </a:r>
            <a:endParaRPr lang="uk-UA" sz="2000" dirty="0">
              <a:cs typeface="Calibri" panose="020F0502020204030204"/>
            </a:endParaRPr>
          </a:p>
          <a:p>
            <a:pPr marL="457200" indent="-457200"/>
            <a:r>
              <a:rPr lang="uk-UA" sz="2000">
                <a:ea typeface="+mn-lt"/>
                <a:cs typeface="+mn-lt"/>
              </a:rPr>
              <a:t>Конструктор структури повинен ініціалізувати всі не статичні поля.</a:t>
            </a:r>
            <a:endParaRPr lang="uk-UA" sz="2000" dirty="0">
              <a:cs typeface="Calibri" panose="020F0502020204030204"/>
            </a:endParaRPr>
          </a:p>
          <a:p>
            <a:pPr marL="457200" indent="-457200"/>
            <a:r>
              <a:rPr lang="uk-UA" sz="2000">
                <a:ea typeface="+mn-lt"/>
                <a:cs typeface="+mn-lt"/>
              </a:rPr>
              <a:t>Тип структури не може наслідуватись від іншого класу або структури, і він не може бути базовим для класу або іншої структури. Однак тип структури може реалізовувати інтерфейси.</a:t>
            </a:r>
            <a:endParaRPr lang="uk-UA" sz="2000" dirty="0">
              <a:cs typeface="Calibri" panose="020F0502020204030204"/>
            </a:endParaRPr>
          </a:p>
          <a:p>
            <a:pPr marL="0" indent="0">
              <a:buNone/>
            </a:pPr>
            <a:endParaRPr lang="uk-UA" sz="2000" dirty="0">
              <a:cs typeface="Calibri" panose="020F0502020204030204"/>
            </a:endParaRPr>
          </a:p>
        </p:txBody>
      </p:sp>
      <p:pic>
        <p:nvPicPr>
          <p:cNvPr id="4" name="Рисунок 4" descr="Зображення, що містить знак&#10;&#10;Опис створено автоматично">
            <a:extLst>
              <a:ext uri="{FF2B5EF4-FFF2-40B4-BE49-F238E27FC236}">
                <a16:creationId xmlns:a16="http://schemas.microsoft.com/office/drawing/2014/main" id="{5EB7CD4F-140E-4051-ADF6-E61AC6275033}"/>
              </a:ext>
            </a:extLst>
          </p:cNvPr>
          <p:cNvPicPr>
            <a:picLocks noChangeAspect="1"/>
          </p:cNvPicPr>
          <p:nvPr/>
        </p:nvPicPr>
        <p:blipFill>
          <a:blip r:embed="rId2"/>
          <a:stretch>
            <a:fillRect/>
          </a:stretch>
        </p:blipFill>
        <p:spPr>
          <a:xfrm>
            <a:off x="368877" y="5478087"/>
            <a:ext cx="2743200" cy="1097280"/>
          </a:xfrm>
          <a:prstGeom prst="rect">
            <a:avLst/>
          </a:prstGeom>
        </p:spPr>
      </p:pic>
      <p:pic>
        <p:nvPicPr>
          <p:cNvPr id="5" name="Рисунок 5" descr="Зображення, що містить малювання&#10;&#10;Опис створено автоматично">
            <a:extLst>
              <a:ext uri="{FF2B5EF4-FFF2-40B4-BE49-F238E27FC236}">
                <a16:creationId xmlns:a16="http://schemas.microsoft.com/office/drawing/2014/main" id="{54CD8FBB-6560-482B-80BF-FC7E8E919E6E}"/>
              </a:ext>
            </a:extLst>
          </p:cNvPr>
          <p:cNvPicPr>
            <a:picLocks noChangeAspect="1"/>
          </p:cNvPicPr>
          <p:nvPr/>
        </p:nvPicPr>
        <p:blipFill>
          <a:blip r:embed="rId3"/>
          <a:stretch>
            <a:fillRect/>
          </a:stretch>
        </p:blipFill>
        <p:spPr>
          <a:xfrm>
            <a:off x="10448059" y="286499"/>
            <a:ext cx="1297132" cy="803799"/>
          </a:xfrm>
          <a:prstGeom prst="rect">
            <a:avLst/>
          </a:prstGeom>
        </p:spPr>
      </p:pic>
    </p:spTree>
    <p:extLst>
      <p:ext uri="{BB962C8B-B14F-4D97-AF65-F5344CB8AC3E}">
        <p14:creationId xmlns:p14="http://schemas.microsoft.com/office/powerpoint/2010/main" val="37491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2F734D-96D5-45F0-978C-9B1936EF8164}"/>
              </a:ext>
            </a:extLst>
          </p:cNvPr>
          <p:cNvSpPr>
            <a:spLocks noGrp="1"/>
          </p:cNvSpPr>
          <p:nvPr>
            <p:ph type="title"/>
          </p:nvPr>
        </p:nvSpPr>
        <p:spPr>
          <a:xfrm>
            <a:off x="838200" y="365125"/>
            <a:ext cx="10515600" cy="588547"/>
          </a:xfrm>
        </p:spPr>
        <p:txBody>
          <a:bodyPr>
            <a:normAutofit/>
          </a:bodyPr>
          <a:lstStyle/>
          <a:p>
            <a:r>
              <a:rPr lang="uk-UA" sz="3200" dirty="0">
                <a:latin typeface="Calibri"/>
                <a:ea typeface="+mj-lt"/>
                <a:cs typeface="+mj-lt"/>
              </a:rPr>
              <a:t>Поведінка структур / </a:t>
            </a:r>
            <a:r>
              <a:rPr lang="uk-UA" sz="3200">
                <a:latin typeface="Calibri"/>
                <a:ea typeface="+mj-lt"/>
                <a:cs typeface="Calibri"/>
              </a:rPr>
              <a:t>Structures behavior </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A0D7BF09-451B-4CC2-AF80-B7937483918A}"/>
              </a:ext>
            </a:extLst>
          </p:cNvPr>
          <p:cNvSpPr>
            <a:spLocks noGrp="1"/>
          </p:cNvSpPr>
          <p:nvPr>
            <p:ph idx="1"/>
          </p:nvPr>
        </p:nvSpPr>
        <p:spPr>
          <a:xfrm>
            <a:off x="838200" y="1151068"/>
            <a:ext cx="10515600" cy="5025895"/>
          </a:xfrm>
        </p:spPr>
        <p:txBody>
          <a:bodyPr vert="horz" lIns="91440" tIns="45720" rIns="91440" bIns="45720" rtlCol="0" anchor="t">
            <a:normAutofit/>
          </a:bodyPr>
          <a:lstStyle/>
          <a:p>
            <a:r>
              <a:rPr lang="uk-UA" sz="2000">
                <a:ea typeface="+mn-lt"/>
                <a:cs typeface="+mn-lt"/>
              </a:rPr>
              <a:t>Структури розміщуються в стек.</a:t>
            </a:r>
            <a:endParaRPr lang="uk-UA" sz="2000">
              <a:cs typeface="Calibri"/>
            </a:endParaRPr>
          </a:p>
          <a:p>
            <a:r>
              <a:rPr lang="uk-UA" sz="2000">
                <a:ea typeface="+mn-lt"/>
                <a:cs typeface="+mn-lt"/>
              </a:rPr>
              <a:t>При копіюванні структур, створюється окрема копія об'єкта, яка живе «своїм життям».</a:t>
            </a:r>
            <a:endParaRPr lang="uk-UA" sz="2000">
              <a:cs typeface="Calibri"/>
            </a:endParaRPr>
          </a:p>
          <a:p>
            <a:r>
              <a:rPr lang="uk-UA" sz="2000">
                <a:ea typeface="+mn-lt"/>
                <a:cs typeface="+mn-lt"/>
              </a:rPr>
              <a:t>При передачі структури як параметра передається копія усієї структури.</a:t>
            </a:r>
            <a:endParaRPr lang="uk-UA" sz="2000" dirty="0">
              <a:ea typeface="+mn-lt"/>
              <a:cs typeface="+mn-lt"/>
            </a:endParaRPr>
          </a:p>
          <a:p>
            <a:r>
              <a:rPr lang="uk-UA" sz="2000">
                <a:ea typeface="+mn-lt"/>
                <a:cs typeface="+mn-lt"/>
              </a:rPr>
              <a:t>Структура знищується при виході за межі метода у якому вона оголошена.</a:t>
            </a:r>
            <a:endParaRPr lang="uk-UA" sz="2000">
              <a:cs typeface="Calibri"/>
            </a:endParaRPr>
          </a:p>
        </p:txBody>
      </p:sp>
      <p:pic>
        <p:nvPicPr>
          <p:cNvPr id="4" name="Рисунок 4" descr="Зображення, що містить кімната&#10;&#10;Опис створено автоматично">
            <a:extLst>
              <a:ext uri="{FF2B5EF4-FFF2-40B4-BE49-F238E27FC236}">
                <a16:creationId xmlns:a16="http://schemas.microsoft.com/office/drawing/2014/main" id="{9C84BF37-6CA4-4E39-8CDD-CF398B8F044B}"/>
              </a:ext>
            </a:extLst>
          </p:cNvPr>
          <p:cNvPicPr>
            <a:picLocks noChangeAspect="1"/>
          </p:cNvPicPr>
          <p:nvPr/>
        </p:nvPicPr>
        <p:blipFill>
          <a:blip r:embed="rId2"/>
          <a:stretch>
            <a:fillRect/>
          </a:stretch>
        </p:blipFill>
        <p:spPr>
          <a:xfrm>
            <a:off x="8893995" y="4736950"/>
            <a:ext cx="2743200" cy="1442392"/>
          </a:xfrm>
          <a:prstGeom prst="rect">
            <a:avLst/>
          </a:prstGeom>
        </p:spPr>
      </p:pic>
      <p:pic>
        <p:nvPicPr>
          <p:cNvPr id="5" name="Рисунок 5" descr="Зображення, що містить лялька, іграшка, кімната, годинник&#10;&#10;Опис створено автоматично">
            <a:extLst>
              <a:ext uri="{FF2B5EF4-FFF2-40B4-BE49-F238E27FC236}">
                <a16:creationId xmlns:a16="http://schemas.microsoft.com/office/drawing/2014/main" id="{FE690839-BDA6-4DBE-AD8F-E5765F8AC37E}"/>
              </a:ext>
            </a:extLst>
          </p:cNvPr>
          <p:cNvPicPr>
            <a:picLocks noChangeAspect="1"/>
          </p:cNvPicPr>
          <p:nvPr/>
        </p:nvPicPr>
        <p:blipFill>
          <a:blip r:embed="rId3"/>
          <a:stretch>
            <a:fillRect/>
          </a:stretch>
        </p:blipFill>
        <p:spPr>
          <a:xfrm>
            <a:off x="838414" y="4391560"/>
            <a:ext cx="2552700" cy="1790700"/>
          </a:xfrm>
          <a:prstGeom prst="rect">
            <a:avLst/>
          </a:prstGeom>
        </p:spPr>
      </p:pic>
    </p:spTree>
    <p:extLst>
      <p:ext uri="{BB962C8B-B14F-4D97-AF65-F5344CB8AC3E}">
        <p14:creationId xmlns:p14="http://schemas.microsoft.com/office/powerpoint/2010/main" val="1925301267"/>
      </p:ext>
    </p:extLst>
  </p:cSld>
  <p:clrMapOvr>
    <a:masterClrMapping/>
  </p:clrMapOvr>
</p:sld>
</file>

<file path=ppt/theme/theme1.xml><?xml version="1.0" encoding="utf-8"?>
<a:theme xmlns:a="http://schemas.openxmlformats.org/drawingml/2006/main" name="Тема Office">
  <a:themeElements>
    <a:clrScheme name="Стандартна">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Широкий екран</PresentationFormat>
  <Paragraphs>0</Paragraphs>
  <Slides>38</Slides>
  <Notes>0</Notes>
  <HiddenSlides>0</HiddenSlides>
  <MMClips>0</MMClips>
  <ScaleCrop>false</ScaleCrop>
  <HeadingPairs>
    <vt:vector size="4" baseType="variant">
      <vt:variant>
        <vt:lpstr>Тема</vt:lpstr>
      </vt:variant>
      <vt:variant>
        <vt:i4>1</vt:i4>
      </vt:variant>
      <vt:variant>
        <vt:lpstr>Заголовки слайдів</vt:lpstr>
      </vt:variant>
      <vt:variant>
        <vt:i4>38</vt:i4>
      </vt:variant>
    </vt:vector>
  </HeadingPairs>
  <TitlesOfParts>
    <vt:vector size="39" baseType="lpstr">
      <vt:lpstr>Тема Office</vt:lpstr>
      <vt:lpstr>Презентація PowerPoint</vt:lpstr>
      <vt:lpstr>Структури / Structure  </vt:lpstr>
      <vt:lpstr>Структури / Structure  </vt:lpstr>
      <vt:lpstr>Структури / Structure  </vt:lpstr>
      <vt:lpstr>Конструктори / Constructors</vt:lpstr>
      <vt:lpstr>Структури наслідування / Struct Inheritance</vt:lpstr>
      <vt:lpstr>Вкладені структури та класи / Nested struct and class</vt:lpstr>
      <vt:lpstr>Обмеження структур / Struct Limitations</vt:lpstr>
      <vt:lpstr>Поведінка структур / Structures behavior </vt:lpstr>
      <vt:lpstr>Для чого нам взагалі потрібні структури ?</vt:lpstr>
      <vt:lpstr>Для чого нам взагалі потрібні структури ?</vt:lpstr>
      <vt:lpstr>Типи по значенню vs по поселанню / Value vs Reference types</vt:lpstr>
      <vt:lpstr>Типи по значенню vs по поселанню / Value vs Reference types</vt:lpstr>
      <vt:lpstr>Приклад / Example</vt:lpstr>
      <vt:lpstr>Де мешкають різні типи даних?</vt:lpstr>
      <vt:lpstr>Стек / Stack</vt:lpstr>
      <vt:lpstr>Куча / Heap</vt:lpstr>
      <vt:lpstr>Як усе працює?</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Тепер щось чучуть складніше</vt:lpstr>
      <vt:lpstr>Як усе працює насправді у кучі?</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Вибір між класом та структурою / Choosing Between Class and Struct</vt:lpstr>
      <vt:lpstr>Вибір між класом та структурою / Choosing Between Class and Struct</vt:lpstr>
      <vt:lpstr>Презентація PowerPoint</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
  <cp:lastModifiedBy/>
  <cp:revision>1950</cp:revision>
  <dcterms:created xsi:type="dcterms:W3CDTF">2020-07-19T14:18:22Z</dcterms:created>
  <dcterms:modified xsi:type="dcterms:W3CDTF">2020-09-17T15:56:14Z</dcterms:modified>
</cp:coreProperties>
</file>